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8" r:id="rId3"/>
    <p:sldId id="259" r:id="rId4"/>
    <p:sldId id="271" r:id="rId5"/>
    <p:sldId id="266" r:id="rId6"/>
    <p:sldId id="270" r:id="rId7"/>
    <p:sldId id="272" r:id="rId8"/>
    <p:sldId id="268" r:id="rId9"/>
    <p:sldId id="262" r:id="rId10"/>
    <p:sldId id="264" r:id="rId11"/>
  </p:sldIdLst>
  <p:sldSz cx="14630400" cy="8229600"/>
  <p:notesSz cx="8229600" cy="14630400"/>
  <p:embeddedFontLst>
    <p:embeddedFont>
      <p:font typeface="Merriweather" panose="00000500000000000000" pitchFamily="2" charset="0"/>
      <p:regular r:id="rId13"/>
      <p:bold r:id="rId14"/>
      <p:italic r:id="rId15"/>
      <p:boldItalic r:id="rId16"/>
    </p:embeddedFont>
    <p:embeddedFont>
      <p:font typeface="Roboto" panose="02000000000000000000" pitchFamily="2"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5962" autoAdjust="0"/>
  </p:normalViewPr>
  <p:slideViewPr>
    <p:cSldViewPr snapToGrid="0" snapToObjects="1">
      <p:cViewPr varScale="1">
        <p:scale>
          <a:sx n="50" d="100"/>
          <a:sy n="50" d="100"/>
        </p:scale>
        <p:origin x="1387" y="58"/>
      </p:cViewPr>
      <p:guideLst/>
    </p:cSldViewPr>
  </p:slideViewPr>
  <p:notesTextViewPr>
    <p:cViewPr>
      <p:scale>
        <a:sx n="1" d="1"/>
        <a:sy n="1" d="1"/>
      </p:scale>
      <p:origin x="0" y="0"/>
    </p:cViewPr>
  </p:notesTextViewPr>
  <p:notesViewPr>
    <p:cSldViewPr snapToGrid="0" snapToObjects="1">
      <p:cViewPr varScale="1">
        <p:scale>
          <a:sx n="44" d="100"/>
          <a:sy n="44" d="100"/>
        </p:scale>
        <p:origin x="3312" y="10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62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rPr>
              <a:t>Good afternoon esteemed faculty members. My name is Mahdi Houshangi, and I'm here today to defend my thesis entitled "Business IoT Issues for the Automation of Residential Buildings." This thesis explores the challenges and opportunities in leveraging IoT technologies to improve the efficiency, comfort, and security of homes."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Thank you for your attention. I am now ready to answer your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000"/>
              <a:buFont typeface="Symbol" panose="05050102010706020507" pitchFamily="18" charset="2"/>
              <a:buNone/>
              <a:tabLst>
                <a:tab pos="457200" algn="l"/>
              </a:tabLst>
              <a:defRPr/>
            </a:pPr>
            <a:r>
              <a:rPr lang="en-US" b="0" i="0" dirty="0">
                <a:solidFill>
                  <a:srgbClr val="000000"/>
                </a:solidFill>
                <a:effectLst/>
                <a:latin typeface="Inter"/>
              </a:rPr>
              <a:t>In today's world, we're seeing a rapid increase in the use of IoT technologies in homes. These technologies have great potential to improve energy consumption, create greater comfort, and enhance security. The main goal of this thesis is to analyze smart home data and develop automation rules that lead to improved energy efficiency and resident comfort. To achieve this goal, we pursued three specific objectives: 1. Identify the key data types collected in smart home systems. 2. Analyze the usage patterns of various appliances and systems. 3. Develop intelligent automation rules based on data analysis.</a:t>
            </a:r>
            <a:endParaRPr lang="en-US" b="1"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
              </a:rPr>
              <a:t>To conduct this research, we used a mixed-methods approach that combined quantitative analysis and rule-based modeling. We collected data from a publicly available Kaggle dataset, which included information on energy consumption, appliance usage, and more. We then cleaned and processed the data, and performed the necessary analyses using tools like Python and Pandas. For data visualization, we used Matplotlib and created a dashboard in Grafana to monitor system performance in real-time. The mixed-methods approach helped us both identify quantitative patterns and develop automation rules based on the knowledge gained.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3F3C2-DF7E-40C4-DBF9-011F0D492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E15C8-399B-D126-9A4F-DA95CE159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FA2F1-E90A-FD6A-F5F1-47C6256BABEE}"/>
              </a:ext>
            </a:extLst>
          </p:cNvPr>
          <p:cNvSpPr>
            <a:spLocks noGrp="1"/>
          </p:cNvSpPr>
          <p:nvPr>
            <p:ph type="body" idx="1"/>
          </p:nvPr>
        </p:nvSpPr>
        <p:spPr/>
        <p:txBody>
          <a:bodyPr/>
          <a:lstStyle/>
          <a:p>
            <a:pPr algn="l">
              <a:buFont typeface="+mj-lt"/>
              <a:buAutoNum type="arabicPeriod"/>
            </a:pPr>
            <a:r>
              <a:rPr lang="en-US" b="1" i="0" dirty="0">
                <a:solidFill>
                  <a:srgbClr val="1F1F1F"/>
                </a:solidFill>
                <a:effectLst/>
                <a:latin typeface="Roboto" panose="02000000000000000000" pitchFamily="2" charset="0"/>
              </a:rPr>
              <a:t>Identify Key Data Types:</a:t>
            </a:r>
            <a:endParaRPr lang="en-US" b="0" i="0" dirty="0">
              <a:solidFill>
                <a:srgbClr val="1F1F1F"/>
              </a:solidFill>
              <a:effectLst/>
              <a:latin typeface="Roboto" panose="02000000000000000000" pitchFamily="2" charset="0"/>
            </a:endParaRPr>
          </a:p>
          <a:p>
            <a:pPr marL="742950" lvl="1" indent="-285750" algn="l">
              <a:buFont typeface="+mj-lt"/>
              <a:buAutoNum type="arabicPeriod"/>
            </a:pPr>
            <a:r>
              <a:rPr lang="en-US" b="1" i="0" dirty="0">
                <a:solidFill>
                  <a:srgbClr val="1F1F1F"/>
                </a:solidFill>
                <a:effectLst/>
                <a:latin typeface="Roboto" panose="02000000000000000000" pitchFamily="2" charset="0"/>
              </a:rPr>
              <a:t>My initial code snippet categorizes columns into 'Sensor Data', 'Energy Metrics', and 'User Interaction Data'. This directly addresses the objective of examining and categorizing various data types collected from smart home systems.</a:t>
            </a:r>
          </a:p>
          <a:p>
            <a:pPr algn="l">
              <a:buFont typeface="+mj-lt"/>
              <a:buAutoNum type="arabicPeriod"/>
            </a:pPr>
            <a:r>
              <a:rPr lang="en-US" b="1" i="0" dirty="0">
                <a:solidFill>
                  <a:srgbClr val="1F1F1F"/>
                </a:solidFill>
                <a:effectLst/>
                <a:latin typeface="Roboto" panose="02000000000000000000" pitchFamily="2" charset="0"/>
              </a:rPr>
              <a:t>Analyze Usage Patterns:</a:t>
            </a:r>
            <a:endParaRPr lang="en-US" b="0" i="0" dirty="0">
              <a:solidFill>
                <a:srgbClr val="1F1F1F"/>
              </a:solidFill>
              <a:effectLst/>
              <a:latin typeface="Roboto" panose="02000000000000000000" pitchFamily="2" charset="0"/>
            </a:endParaRPr>
          </a:p>
          <a:p>
            <a:pPr marL="742950" lvl="1" indent="-285750" algn="l">
              <a:buFont typeface="+mj-lt"/>
              <a:buAutoNum type="arabicPeriod"/>
            </a:pPr>
            <a:r>
              <a:rPr lang="en-US" b="0" i="0" dirty="0">
                <a:solidFill>
                  <a:srgbClr val="1F1F1F"/>
                </a:solidFill>
                <a:effectLst/>
                <a:latin typeface="Roboto" panose="02000000000000000000" pitchFamily="2" charset="0"/>
              </a:rPr>
              <a:t>The </a:t>
            </a:r>
            <a:r>
              <a:rPr lang="en-US" b="0" i="0" dirty="0" err="1">
                <a:solidFill>
                  <a:srgbClr val="1F1F1F"/>
                </a:solidFill>
                <a:effectLst/>
                <a:latin typeface="Roboto" panose="02000000000000000000" pitchFamily="2" charset="0"/>
              </a:rPr>
              <a:t>plot_energy_consumption_trends</a:t>
            </a:r>
            <a:r>
              <a:rPr lang="en-US" b="0" i="0" dirty="0">
                <a:solidFill>
                  <a:srgbClr val="1F1F1F"/>
                </a:solidFill>
                <a:effectLst/>
                <a:latin typeface="Roboto" panose="02000000000000000000" pitchFamily="2" charset="0"/>
              </a:rPr>
              <a:t>(), </a:t>
            </a:r>
            <a:r>
              <a:rPr lang="en-US" b="0" i="0" dirty="0" err="1">
                <a:solidFill>
                  <a:srgbClr val="1F1F1F"/>
                </a:solidFill>
                <a:effectLst/>
                <a:latin typeface="Roboto" panose="02000000000000000000" pitchFamily="2" charset="0"/>
              </a:rPr>
              <a:t>plot_appliance_usage_patterns</a:t>
            </a:r>
            <a:r>
              <a:rPr lang="en-US" b="0" i="0" dirty="0">
                <a:solidFill>
                  <a:srgbClr val="1F1F1F"/>
                </a:solidFill>
                <a:effectLst/>
                <a:latin typeface="Roboto" panose="02000000000000000000" pitchFamily="2" charset="0"/>
              </a:rPr>
              <a:t>(), </a:t>
            </a:r>
            <a:r>
              <a:rPr lang="en-US" b="0" i="0" dirty="0" err="1">
                <a:solidFill>
                  <a:srgbClr val="1F1F1F"/>
                </a:solidFill>
                <a:effectLst/>
                <a:latin typeface="Roboto" panose="02000000000000000000" pitchFamily="2" charset="0"/>
              </a:rPr>
              <a:t>plot_energy_correlation</a:t>
            </a:r>
            <a:r>
              <a:rPr lang="en-US" b="0" i="0" dirty="0">
                <a:solidFill>
                  <a:srgbClr val="1F1F1F"/>
                </a:solidFill>
                <a:effectLst/>
                <a:latin typeface="Roboto" panose="02000000000000000000" pitchFamily="2" charset="0"/>
              </a:rPr>
              <a:t>(), and </a:t>
            </a:r>
            <a:r>
              <a:rPr lang="en-US" b="0" i="0" dirty="0" err="1">
                <a:solidFill>
                  <a:srgbClr val="1F1F1F"/>
                </a:solidFill>
                <a:effectLst/>
                <a:latin typeface="Roboto" panose="02000000000000000000" pitchFamily="2" charset="0"/>
              </a:rPr>
              <a:t>analyze_peak_vs_offpeak_usage</a:t>
            </a:r>
            <a:r>
              <a:rPr lang="en-US" b="0" i="0" dirty="0">
                <a:solidFill>
                  <a:srgbClr val="1F1F1F"/>
                </a:solidFill>
                <a:effectLst/>
                <a:latin typeface="Roboto" panose="02000000000000000000" pitchFamily="2" charset="0"/>
              </a:rPr>
              <a:t>(), </a:t>
            </a:r>
            <a:r>
              <a:rPr lang="en-US" b="1" i="0" dirty="0">
                <a:solidFill>
                  <a:srgbClr val="1F1F1F"/>
                </a:solidFill>
                <a:effectLst/>
                <a:latin typeface="Roboto" panose="02000000000000000000" pitchFamily="2" charset="0"/>
              </a:rPr>
              <a:t>theses functions are excellent examples of analyzing patterns in device usage and energy consumption. I visualized trends and correlations, which helps in detecting inefficiencies and understanding usage patterns.</a:t>
            </a:r>
          </a:p>
          <a:p>
            <a:pPr algn="l">
              <a:buFont typeface="+mj-lt"/>
              <a:buAutoNum type="arabicPeriod"/>
            </a:pPr>
            <a:r>
              <a:rPr lang="en-US" b="1" i="0" dirty="0">
                <a:solidFill>
                  <a:srgbClr val="1F1F1F"/>
                </a:solidFill>
                <a:effectLst/>
                <a:latin typeface="Roboto" panose="02000000000000000000" pitchFamily="2" charset="0"/>
              </a:rPr>
              <a:t>Develop Automation Strategies:</a:t>
            </a:r>
            <a:endParaRPr lang="en-US" b="0" i="0" dirty="0">
              <a:solidFill>
                <a:srgbClr val="1F1F1F"/>
              </a:solidFill>
              <a:effectLst/>
              <a:latin typeface="Roboto" panose="02000000000000000000" pitchFamily="2" charset="0"/>
            </a:endParaRPr>
          </a:p>
          <a:p>
            <a:pPr marL="742950" lvl="1" indent="-285750" algn="l">
              <a:buFont typeface="+mj-lt"/>
              <a:buAutoNum type="arabicPeriod"/>
            </a:pPr>
            <a:r>
              <a:rPr lang="en-US" b="1" i="0" dirty="0">
                <a:solidFill>
                  <a:srgbClr val="1F1F1F"/>
                </a:solidFill>
                <a:effectLst/>
                <a:latin typeface="Roboto" panose="02000000000000000000" pitchFamily="2" charset="0"/>
              </a:rPr>
              <a:t>My functions </a:t>
            </a:r>
            <a:r>
              <a:rPr lang="en-US" b="0" i="0" dirty="0" err="1">
                <a:solidFill>
                  <a:srgbClr val="1F1F1F"/>
                </a:solidFill>
                <a:effectLst/>
                <a:latin typeface="Roboto" panose="02000000000000000000" pitchFamily="2" charset="0"/>
              </a:rPr>
              <a:t>energy_optimization_rule</a:t>
            </a:r>
            <a:r>
              <a:rPr lang="en-US" b="0" i="0" dirty="0">
                <a:solidFill>
                  <a:srgbClr val="1F1F1F"/>
                </a:solidFill>
                <a:effectLst/>
                <a:latin typeface="Roboto" panose="02000000000000000000" pitchFamily="2" charset="0"/>
              </a:rPr>
              <a:t>(), </a:t>
            </a:r>
            <a:r>
              <a:rPr lang="en-US" b="0" i="0" dirty="0" err="1">
                <a:solidFill>
                  <a:srgbClr val="1F1F1F"/>
                </a:solidFill>
                <a:effectLst/>
                <a:latin typeface="Roboto" panose="02000000000000000000" pitchFamily="2" charset="0"/>
              </a:rPr>
              <a:t>predictive_maintenance_rule</a:t>
            </a:r>
            <a:r>
              <a:rPr lang="en-US" b="0" i="0" dirty="0">
                <a:solidFill>
                  <a:srgbClr val="1F1F1F"/>
                </a:solidFill>
                <a:effectLst/>
                <a:latin typeface="Roboto" panose="02000000000000000000" pitchFamily="2" charset="0"/>
              </a:rPr>
              <a:t>(), and </a:t>
            </a:r>
            <a:r>
              <a:rPr lang="en-US" b="0" i="0" dirty="0" err="1">
                <a:solidFill>
                  <a:srgbClr val="1F1F1F"/>
                </a:solidFill>
                <a:effectLst/>
                <a:latin typeface="Roboto" panose="02000000000000000000" pitchFamily="2" charset="0"/>
              </a:rPr>
              <a:t>offloading_rule</a:t>
            </a:r>
            <a:r>
              <a:rPr lang="en-US" b="0" i="0" dirty="0">
                <a:solidFill>
                  <a:srgbClr val="1F1F1F"/>
                </a:solidFill>
                <a:effectLst/>
                <a:latin typeface="Roboto" panose="02000000000000000000" pitchFamily="2" charset="0"/>
              </a:rPr>
              <a:t>() </a:t>
            </a:r>
            <a:r>
              <a:rPr lang="en-US" b="1" i="0" dirty="0">
                <a:solidFill>
                  <a:srgbClr val="1F1F1F"/>
                </a:solidFill>
                <a:effectLst/>
                <a:latin typeface="Roboto" panose="02000000000000000000" pitchFamily="2" charset="0"/>
              </a:rPr>
              <a:t>demonstrate the development of intelligent automation rules.</a:t>
            </a:r>
          </a:p>
          <a:p>
            <a:pPr marL="742950" lvl="1" indent="-285750" algn="l">
              <a:buFont typeface="+mj-lt"/>
              <a:buAutoNum type="arabicPeriod"/>
            </a:pPr>
            <a:r>
              <a:rPr lang="en-US" b="1" i="0" dirty="0">
                <a:solidFill>
                  <a:srgbClr val="1F1F1F"/>
                </a:solidFill>
                <a:effectLst/>
                <a:latin typeface="Roboto" panose="02000000000000000000" pitchFamily="2" charset="0"/>
              </a:rPr>
              <a:t>The machine learning models (Decision Tree and Random Forest) for predicting offloading decisions and real-time offloading are examples of AI-driven automation frameworks.</a:t>
            </a:r>
          </a:p>
          <a:p>
            <a:pPr marL="742950" lvl="1" indent="-285750" algn="l">
              <a:buFont typeface="+mj-lt"/>
              <a:buAutoNum type="arabicPeriod"/>
            </a:pPr>
            <a:r>
              <a:rPr lang="en-US" b="1" i="0" dirty="0">
                <a:solidFill>
                  <a:srgbClr val="1F1F1F"/>
                </a:solidFill>
                <a:effectLst/>
                <a:latin typeface="Roboto" panose="02000000000000000000" pitchFamily="2" charset="0"/>
              </a:rPr>
              <a:t>The visualizations comparing original and optimized/scheduled energy consumption show an initial step towards evaluating the impact of these strategies</a:t>
            </a:r>
            <a:r>
              <a:rPr lang="en-US" b="0" i="0" dirty="0">
                <a:solidFill>
                  <a:srgbClr val="1F1F1F"/>
                </a:solidFill>
                <a:effectLst/>
                <a:latin typeface="Roboto" panose="02000000000000000000" pitchFamily="2" charset="0"/>
              </a:rPr>
              <a:t>.</a:t>
            </a:r>
          </a:p>
          <a:p>
            <a:endParaRPr lang="en-US" dirty="0"/>
          </a:p>
        </p:txBody>
      </p:sp>
      <p:sp>
        <p:nvSpPr>
          <p:cNvPr id="4" name="Slide Number Placeholder 3">
            <a:extLst>
              <a:ext uri="{FF2B5EF4-FFF2-40B4-BE49-F238E27FC236}">
                <a16:creationId xmlns:a16="http://schemas.microsoft.com/office/drawing/2014/main" id="{2F1A9C53-F8AD-A0F6-3859-E14E5AB54DC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262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62BC2-9128-6CF9-BBD9-DA963DC0D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6278D-F419-3ABF-F8DD-D61E24657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46C40-F6BF-C6D3-BC77-212F99D2E889}"/>
              </a:ext>
            </a:extLst>
          </p:cNvPr>
          <p:cNvSpPr>
            <a:spLocks noGrp="1"/>
          </p:cNvSpPr>
          <p:nvPr>
            <p:ph type="body" idx="1"/>
          </p:nvPr>
        </p:nvSpPr>
        <p:spPr/>
        <p:txBody>
          <a:bodyPr/>
          <a:lstStyle/>
          <a:p>
            <a:r>
              <a:rPr lang="en-US" b="0" i="0" dirty="0">
                <a:solidFill>
                  <a:srgbClr val="000000"/>
                </a:solidFill>
                <a:effectLst/>
                <a:latin typeface="Inter"/>
              </a:rPr>
              <a:t>By analyzing the data, we identified various patterns in appliance usage and energy consumption. For example, we found that energy consumption is higher during peak hours (morning and evening) and lower on weekends. We also identified different seasonal patterns in energy consumption. These patterns helped us develop strategies for optimizing energy consumption.</a:t>
            </a:r>
            <a:endParaRPr lang="en-US" dirty="0"/>
          </a:p>
        </p:txBody>
      </p:sp>
      <p:sp>
        <p:nvSpPr>
          <p:cNvPr id="4" name="Slide Number Placeholder 3">
            <a:extLst>
              <a:ext uri="{FF2B5EF4-FFF2-40B4-BE49-F238E27FC236}">
                <a16:creationId xmlns:a16="http://schemas.microsoft.com/office/drawing/2014/main" id="{671E5EA3-B370-C169-A468-393AD75DC4F0}"/>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995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8DA1A-86A0-4372-E40B-0DCADC927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78BB0-7C09-7BB6-56BA-7EF8AC309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3C9CD-D07D-D9EC-CDFE-2474E02D6537}"/>
              </a:ext>
            </a:extLst>
          </p:cNvPr>
          <p:cNvSpPr>
            <a:spLocks noGrp="1"/>
          </p:cNvSpPr>
          <p:nvPr>
            <p:ph type="body" idx="1"/>
          </p:nvPr>
        </p:nvSpPr>
        <p:spPr/>
        <p:txBody>
          <a:bodyPr/>
          <a:lstStyle/>
          <a:p>
            <a:pPr marL="0" marR="0" algn="l"/>
            <a:r>
              <a:rPr lang="en-US" sz="2800" b="0" i="0" dirty="0">
                <a:solidFill>
                  <a:srgbClr val="000000"/>
                </a:solidFill>
                <a:effectLst/>
                <a:latin typeface="Inter"/>
              </a:rPr>
              <a:t>The simulation results show that the automation rules we developed can significantly reduce energy consumption. For example, in the charts, you can see that energy consumption during peak hours decreased after applying the automation rules. We also found that automation rules can help improve system responsiveness and increase user satisfaction.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579B337-6F1B-B3D4-63A9-8C66E4CD75B3}"/>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4378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buNone/>
            </a:pPr>
            <a:r>
              <a:rPr lang="en-US" dirty="0"/>
              <a:t>The model makes the Offloading Decision (Local, Remote, or Hybrid) based on features such as energy consumption (kWh), hour of the day, month, and day of the week by learning patterns from historical data using supervised learning techniques.</a:t>
            </a:r>
            <a:br>
              <a:rPr lang="fa-IR" dirty="0"/>
            </a:br>
            <a:r>
              <a:rPr lang="en-US" dirty="0"/>
              <a:t>In this chart, the Confusion Matrix of the Decision Tree model for predicting the Offloading Decision is shown. It illustrates how accurately the model classified the categories: Local, Remote, and Hybrid. The values along the main diagonal (from top-left to bottom-right) represent the correct predictions. The final model accuracy is approximately </a:t>
            </a:r>
            <a:r>
              <a:rPr lang="fa-IR" b="1" dirty="0"/>
              <a:t>49.75</a:t>
            </a:r>
            <a:r>
              <a:rPr lang="en-US" b="1" dirty="0"/>
              <a:t>%</a:t>
            </a:r>
            <a:r>
              <a:rPr lang="en-US" dirty="0"/>
              <a:t>. While not highly accurate, this result reflects the complexity and variability of energy behavior data, and indicates opportunities for future model tuning or using ensemble methods like Random Forest.”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The Decision Tree model achieved approximately </a:t>
            </a:r>
            <a:r>
              <a:rPr kumimoji="0" lang="en-US" altLang="en-US" sz="1200" b="1" i="0" u="none" strike="noStrike" cap="none" normalizeH="0" baseline="0" dirty="0">
                <a:ln>
                  <a:noFill/>
                </a:ln>
                <a:solidFill>
                  <a:schemeClr val="tx1"/>
                </a:solidFill>
                <a:effectLst/>
                <a:latin typeface="Arial" panose="020B0604020202020204" pitchFamily="34" charset="0"/>
              </a:rPr>
              <a:t>49.75% accuracy</a:t>
            </a:r>
            <a:r>
              <a:rPr kumimoji="0" lang="en-US" altLang="en-US" sz="1200" b="0" i="0" u="none" strike="noStrike" cap="none" normalizeH="0" baseline="0" dirty="0">
                <a:ln>
                  <a:noFill/>
                </a:ln>
                <a:solidFill>
                  <a:schemeClr val="tx1"/>
                </a:solidFill>
                <a:effectLst/>
                <a:latin typeface="Arial" panose="020B0604020202020204" pitchFamily="34" charset="0"/>
              </a:rPr>
              <a:t> on the test data. Precision and recall were nearly balanced (~49.6% and ~49.9% respectively), but the F1-score was lower at </a:t>
            </a:r>
            <a:r>
              <a:rPr kumimoji="0" lang="en-US" altLang="en-US" sz="1200" b="1" i="0" u="none" strike="noStrike" cap="none" normalizeH="0" baseline="0" dirty="0">
                <a:ln>
                  <a:noFill/>
                </a:ln>
                <a:solidFill>
                  <a:schemeClr val="tx1"/>
                </a:solidFill>
                <a:effectLst/>
                <a:latin typeface="Arial" panose="020B0604020202020204" pitchFamily="34" charset="0"/>
              </a:rPr>
              <a:t>40.38%</a:t>
            </a:r>
            <a:r>
              <a:rPr kumimoji="0" lang="en-US" altLang="en-US" sz="1200" b="0" i="0" u="none" strike="noStrike" cap="none" normalizeH="0" baseline="0" dirty="0">
                <a:ln>
                  <a:noFill/>
                </a:ln>
                <a:solidFill>
                  <a:schemeClr val="tx1"/>
                </a:solidFill>
                <a:effectLst/>
                <a:latin typeface="Arial" panose="020B0604020202020204" pitchFamily="34" charset="0"/>
              </a:rPr>
              <a:t>, indicating room for improvement in model robustness. A 5-fold cross-validation confirmed consistent performance, with a mean accuracy of </a:t>
            </a:r>
            <a:r>
              <a:rPr kumimoji="0" lang="en-US" altLang="en-US" sz="1200" b="1" i="0" u="none" strike="noStrike" cap="none" normalizeH="0" baseline="0" dirty="0">
                <a:ln>
                  <a:noFill/>
                </a:ln>
                <a:solidFill>
                  <a:schemeClr val="tx1"/>
                </a:solidFill>
                <a:effectLst/>
                <a:latin typeface="Arial" panose="020B0604020202020204" pitchFamily="34" charset="0"/>
              </a:rPr>
              <a:t>50.13%</a:t>
            </a:r>
            <a:r>
              <a:rPr kumimoji="0" lang="en-US" altLang="en-US" sz="1200" b="0" i="0" u="none" strike="noStrike" cap="none" normalizeH="0" baseline="0" dirty="0">
                <a:ln>
                  <a:noFill/>
                </a:ln>
                <a:solidFill>
                  <a:schemeClr val="tx1"/>
                </a:solidFill>
                <a:effectLst/>
                <a:latin typeface="Arial" panose="020B0604020202020204" pitchFamily="34" charset="0"/>
              </a:rPr>
              <a:t> and a standard deviation of </a:t>
            </a:r>
            <a:r>
              <a:rPr kumimoji="0" lang="en-US" altLang="en-US" sz="1200" b="1" i="0" u="none" strike="noStrike" cap="none" normalizeH="0" baseline="0" dirty="0">
                <a:ln>
                  <a:noFill/>
                </a:ln>
                <a:solidFill>
                  <a:schemeClr val="tx1"/>
                </a:solidFill>
                <a:effectLst/>
                <a:latin typeface="Arial" panose="020B0604020202020204" pitchFamily="34" charset="0"/>
              </a:rPr>
              <a:t>±0.86%</a:t>
            </a:r>
            <a:r>
              <a:rPr kumimoji="0" lang="en-US" altLang="en-US" sz="1200" b="0" i="0" u="none" strike="noStrike" cap="none" normalizeH="0" baseline="0" dirty="0">
                <a:ln>
                  <a:noFill/>
                </a:ln>
                <a:solidFill>
                  <a:schemeClr val="tx1"/>
                </a:solidFill>
                <a:effectLst/>
                <a:latin typeface="Arial" panose="020B0604020202020204" pitchFamily="34" charset="0"/>
              </a:rPr>
              <a:t>, suggesting the model generalizes modestly but may benefit from more complex modeling techniques or richer features.</a:t>
            </a:r>
            <a:r>
              <a:rPr kumimoji="0" lang="fa-IR"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a:ln>
                  <a:noFill/>
                </a:ln>
                <a:solidFill>
                  <a:schemeClr val="tx1"/>
                </a:solidFill>
                <a:effectLst/>
                <a:latin typeface="Arial" panose="020B0604020202020204" pitchFamily="34" charset="0"/>
              </a:rPr>
              <a:t>The table highlights the challenge of modeling Offloading Decisions, as all three models.</a:t>
            </a:r>
            <a:endParaRPr lang="en-US" dirty="0"/>
          </a:p>
        </p:txBody>
      </p:sp>
    </p:spTree>
    <p:extLst>
      <p:ext uri="{BB962C8B-B14F-4D97-AF65-F5344CB8AC3E}">
        <p14:creationId xmlns:p14="http://schemas.microsoft.com/office/powerpoint/2010/main" val="2735418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D16E2-9CC3-73F4-D309-120393305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2E0FC-650D-0A65-7A9A-CF9AE9912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376A7-0176-2EF5-6BE0-21302608C245}"/>
              </a:ext>
            </a:extLst>
          </p:cNvPr>
          <p:cNvSpPr>
            <a:spLocks noGrp="1"/>
          </p:cNvSpPr>
          <p:nvPr>
            <p:ph type="body" idx="1"/>
          </p:nvPr>
        </p:nvSpPr>
        <p:spPr/>
        <p:txBody>
          <a:bodyPr/>
          <a:lstStyle/>
          <a:p>
            <a:pPr marL="0" marR="0" algn="l"/>
            <a:r>
              <a:rPr lang="en-US" sz="2800" b="0" i="0" dirty="0">
                <a:solidFill>
                  <a:srgbClr val="000000"/>
                </a:solidFill>
                <a:effectLst/>
                <a:latin typeface="Inter"/>
              </a:rPr>
              <a:t>Our third objective was to develop intelligent automation rules. For this purpose, we used various methods such as rule-based modeling and machine learning integration. We faced challenges such as the diversity of user preferences, energy inefficiencies caused by fixed scheduling, and problems related to device interoperability. To address these challenges, we used the collected data and the analyses performed and developed automation rules that can automatically adapt to different conditions. We tested the automation rules through simulation, and the results showed that these rules can lead to reduced energy consumption and improved user experience.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1A39E93-CF86-31DC-12EA-4DA6B821706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572293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pythonafroz/smart-home-dataset?resource=download"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33375" y="2343150"/>
            <a:ext cx="8362949" cy="3332798"/>
          </a:xfrm>
          <a:prstGeom prst="rect">
            <a:avLst/>
          </a:prstGeom>
          <a:noFill/>
          <a:ln/>
        </p:spPr>
        <p:txBody>
          <a:bodyPr wrap="square" lIns="0" tIns="0" rIns="0" bIns="0" rtlCol="0" anchor="t"/>
          <a:lstStyle/>
          <a:p>
            <a:pPr marL="0" indent="0" algn="ctr">
              <a:lnSpc>
                <a:spcPts val="6050"/>
              </a:lnSpc>
              <a:buNone/>
            </a:pPr>
            <a:r>
              <a:rPr lang="en-US" sz="4000" b="1" dirty="0">
                <a:solidFill>
                  <a:schemeClr val="bg1"/>
                </a:solidFill>
              </a:rPr>
              <a:t>Business IoT Issues for the Automation of Residential Buildings</a:t>
            </a:r>
          </a:p>
        </p:txBody>
      </p:sp>
      <p:sp>
        <p:nvSpPr>
          <p:cNvPr id="4" name="Text 1"/>
          <p:cNvSpPr/>
          <p:nvPr/>
        </p:nvSpPr>
        <p:spPr>
          <a:xfrm>
            <a:off x="806647" y="5090450"/>
            <a:ext cx="7416403" cy="394811"/>
          </a:xfrm>
          <a:prstGeom prst="rect">
            <a:avLst/>
          </a:prstGeom>
          <a:noFill/>
          <a:ln/>
        </p:spPr>
        <p:txBody>
          <a:bodyPr wrap="none" lIns="0" tIns="0" rIns="0" bIns="0" rtlCol="0" anchor="t"/>
          <a:lstStyle/>
          <a:p>
            <a:pPr marL="0" indent="0" algn="ctr">
              <a:lnSpc>
                <a:spcPts val="3100"/>
              </a:lnSpc>
              <a:buNone/>
            </a:pPr>
            <a:r>
              <a:rPr lang="en-US" sz="1900" dirty="0">
                <a:solidFill>
                  <a:srgbClr val="E2E6E9"/>
                </a:solidFill>
                <a:ea typeface="Merriweather" pitchFamily="34" charset="-122"/>
                <a:cs typeface="Merriweather" pitchFamily="34" charset="-120"/>
              </a:rPr>
              <a:t>Supervisor: </a:t>
            </a:r>
            <a:r>
              <a:rPr lang="en-US" sz="1900" dirty="0">
                <a:solidFill>
                  <a:srgbClr val="E2E6E9"/>
                </a:solidFill>
              </a:rPr>
              <a:t>Ing. Vojtěch Novák</a:t>
            </a:r>
            <a:r>
              <a:rPr lang="cs-CZ" sz="1900" dirty="0">
                <a:solidFill>
                  <a:srgbClr val="E2E6E9"/>
                </a:solidFill>
              </a:rPr>
              <a:t>, Ph.D</a:t>
            </a:r>
            <a:endParaRPr lang="en-MY" sz="1900" dirty="0">
              <a:solidFill>
                <a:srgbClr val="E2E6E9"/>
              </a:solidFill>
            </a:endParaRPr>
          </a:p>
          <a:p>
            <a:pPr marL="0" indent="0" algn="ctr">
              <a:lnSpc>
                <a:spcPts val="3100"/>
              </a:lnSpc>
              <a:buNone/>
            </a:pPr>
            <a:endParaRPr lang="en-US" sz="1900" dirty="0">
              <a:solidFill>
                <a:srgbClr val="E2E6E9"/>
              </a:solidFill>
            </a:endParaRPr>
          </a:p>
          <a:p>
            <a:pPr marL="0" indent="0" algn="ctr">
              <a:lnSpc>
                <a:spcPts val="3100"/>
              </a:lnSpc>
              <a:buNone/>
            </a:pPr>
            <a:r>
              <a:rPr lang="en-US" sz="1900" dirty="0">
                <a:solidFill>
                  <a:srgbClr val="E2E6E9"/>
                </a:solidFill>
                <a:ea typeface="Merriweather" pitchFamily="34" charset="-122"/>
                <a:cs typeface="Merriweather" pitchFamily="34" charset="-120"/>
              </a:rPr>
              <a:t>By: Mahdi </a:t>
            </a:r>
            <a:r>
              <a:rPr lang="en-US" sz="1900" dirty="0" err="1">
                <a:solidFill>
                  <a:srgbClr val="E2E6E9"/>
                </a:solidFill>
                <a:ea typeface="Merriweather" pitchFamily="34" charset="-122"/>
                <a:cs typeface="Merriweather" pitchFamily="34" charset="-120"/>
              </a:rPr>
              <a:t>Houshangi</a:t>
            </a:r>
            <a:r>
              <a:rPr lang="en-US" sz="1900" dirty="0">
                <a:solidFill>
                  <a:srgbClr val="E2E6E9"/>
                </a:solidFill>
                <a:ea typeface="Merriweather" pitchFamily="34" charset="-122"/>
                <a:cs typeface="Merriweather" pitchFamily="34" charset="-120"/>
              </a:rPr>
              <a:t> (ID: xhoum029)</a:t>
            </a:r>
          </a:p>
          <a:p>
            <a:pPr algn="ctr">
              <a:lnSpc>
                <a:spcPts val="3100"/>
              </a:lnSpc>
            </a:pPr>
            <a:r>
              <a:rPr lang="en-US" sz="1900" dirty="0">
                <a:solidFill>
                  <a:srgbClr val="E2E6E9"/>
                </a:solidFill>
                <a:ea typeface="Merriweather" pitchFamily="34" charset="-122"/>
                <a:cs typeface="Merriweather" pitchFamily="34" charset="-120"/>
              </a:rPr>
              <a:t>Department of Information </a:t>
            </a:r>
            <a:r>
              <a:rPr lang="en-US" sz="1900" dirty="0">
                <a:solidFill>
                  <a:schemeClr val="bg1"/>
                </a:solidFill>
                <a:ea typeface="Merriweather" pitchFamily="34" charset="-122"/>
                <a:cs typeface="Merriweather" pitchFamily="34" charset="-120"/>
              </a:rPr>
              <a:t>Technologies</a:t>
            </a:r>
            <a:r>
              <a:rPr lang="en-US" sz="2000" kern="0" dirty="0">
                <a:solidFill>
                  <a:schemeClr val="bg1"/>
                </a:solidFill>
                <a:effectLst/>
                <a:ea typeface="Times New Roman" panose="02020603050405020304" pitchFamily="18" charset="0"/>
                <a:cs typeface="Arial" panose="020B0604020202020204" pitchFamily="34" charset="0"/>
              </a:rPr>
              <a:t> , CZU, PEF</a:t>
            </a:r>
          </a:p>
          <a:p>
            <a:pPr algn="ctr">
              <a:lnSpc>
                <a:spcPts val="3100"/>
              </a:lnSpc>
            </a:pPr>
            <a:r>
              <a:rPr lang="en-US" sz="1900" dirty="0">
                <a:solidFill>
                  <a:srgbClr val="E2E6E9"/>
                </a:solidFill>
                <a:ea typeface="Merriweather" pitchFamily="34" charset="-122"/>
                <a:cs typeface="Merriweather" pitchFamily="34" charset="-120"/>
              </a:rPr>
              <a:t>Spring, 2025</a:t>
            </a:r>
            <a:endParaRPr lang="en-US" sz="1900" dirty="0"/>
          </a:p>
          <a:p>
            <a:pPr algn="ctr">
              <a:lnSpc>
                <a:spcPts val="3100"/>
              </a:lnSpc>
            </a:pPr>
            <a:endParaRPr lang="en-US" sz="1900" dirty="0">
              <a:solidFill>
                <a:schemeClr val="bg1"/>
              </a:solidFill>
            </a:endParaRPr>
          </a:p>
          <a:p>
            <a:pPr marL="0" indent="0" algn="ctr">
              <a:lnSpc>
                <a:spcPts val="3100"/>
              </a:lnSpc>
              <a:buNone/>
            </a:pPr>
            <a:endParaRPr lang="en-US" sz="1900" dirty="0"/>
          </a:p>
        </p:txBody>
      </p:sp>
      <p:pic>
        <p:nvPicPr>
          <p:cNvPr id="10" name="Content Placeholder 6">
            <a:extLst>
              <a:ext uri="{FF2B5EF4-FFF2-40B4-BE49-F238E27FC236}">
                <a16:creationId xmlns:a16="http://schemas.microsoft.com/office/drawing/2014/main" id="{29B2B673-B9C3-1E1A-7B80-30B588E28BD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tretch>
            <a:fillRect/>
          </a:stretch>
        </p:blipFill>
        <p:spPr>
          <a:xfrm>
            <a:off x="-68829" y="0"/>
            <a:ext cx="3106475" cy="1941547"/>
          </a:xfrm>
          <a:prstGeom prst="rect">
            <a:avLst/>
          </a:prstGeom>
        </p:spPr>
      </p:pic>
      <p:sp>
        <p:nvSpPr>
          <p:cNvPr id="11" name="Text 1">
            <a:extLst>
              <a:ext uri="{FF2B5EF4-FFF2-40B4-BE49-F238E27FC236}">
                <a16:creationId xmlns:a16="http://schemas.microsoft.com/office/drawing/2014/main" id="{5BB048E7-742A-7F93-6B0D-F5EC9B8854DB}"/>
              </a:ext>
            </a:extLst>
          </p:cNvPr>
          <p:cNvSpPr/>
          <p:nvPr/>
        </p:nvSpPr>
        <p:spPr>
          <a:xfrm>
            <a:off x="863798" y="1546736"/>
            <a:ext cx="7416403" cy="394811"/>
          </a:xfrm>
          <a:prstGeom prst="rect">
            <a:avLst/>
          </a:prstGeom>
          <a:noFill/>
          <a:ln/>
        </p:spPr>
        <p:txBody>
          <a:bodyPr wrap="none" lIns="0" tIns="0" rIns="0" bIns="0" rtlCol="0" anchor="t"/>
          <a:lstStyle/>
          <a:p>
            <a:pPr marL="0" indent="0" algn="ctr">
              <a:lnSpc>
                <a:spcPts val="3100"/>
              </a:lnSpc>
              <a:buNone/>
            </a:pPr>
            <a:r>
              <a:rPr lang="en-US" sz="2800" dirty="0">
                <a:solidFill>
                  <a:srgbClr val="E2E6E9"/>
                </a:solidFill>
                <a:ea typeface="Merriweather" pitchFamily="34" charset="-122"/>
                <a:cs typeface="Merriweather" pitchFamily="34" charset="-120"/>
              </a:rPr>
              <a:t>Thesis Title:</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3978228" y="3965552"/>
            <a:ext cx="6399868" cy="693000"/>
          </a:xfrm>
          <a:prstGeom prst="rect">
            <a:avLst/>
          </a:prstGeom>
          <a:noFill/>
          <a:ln/>
        </p:spPr>
        <p:txBody>
          <a:bodyPr wrap="none" lIns="0" tIns="0" rIns="0" bIns="0" rtlCol="0" anchor="t"/>
          <a:lstStyle/>
          <a:p>
            <a:pPr marL="0" indent="0" algn="ctr">
              <a:lnSpc>
                <a:spcPts val="3100"/>
              </a:lnSpc>
              <a:buNone/>
            </a:pPr>
            <a:r>
              <a:rPr lang="en-US" sz="5400" dirty="0">
                <a:solidFill>
                  <a:srgbClr val="E2E6E9"/>
                </a:solidFill>
                <a:ea typeface="Merriweather" pitchFamily="34" charset="-122"/>
                <a:cs typeface="Merriweather" pitchFamily="34" charset="-120"/>
              </a:rPr>
              <a:t>Thank you</a:t>
            </a:r>
          </a:p>
          <a:p>
            <a:pPr marL="0" indent="0" algn="ctr">
              <a:lnSpc>
                <a:spcPts val="3100"/>
              </a:lnSpc>
              <a:buNone/>
            </a:pPr>
            <a:endParaRPr lang="en-US" sz="5400" dirty="0">
              <a:solidFill>
                <a:srgbClr val="E2E6E9"/>
              </a:solidFill>
            </a:endParaRPr>
          </a:p>
          <a:p>
            <a:pPr marL="0" indent="0" algn="ctr">
              <a:lnSpc>
                <a:spcPts val="3100"/>
              </a:lnSpc>
              <a:buNone/>
            </a:pPr>
            <a:r>
              <a:rPr lang="en-US" sz="5400" dirty="0">
                <a:solidFill>
                  <a:srgbClr val="E2E6E9"/>
                </a:solidFill>
              </a:rPr>
              <a:t>Q &amp; A</a:t>
            </a:r>
            <a:endParaRPr lang="en-US" sz="5400" dirty="0"/>
          </a:p>
        </p:txBody>
      </p:sp>
      <p:pic>
        <p:nvPicPr>
          <p:cNvPr id="7" name="Picture 6">
            <a:extLst>
              <a:ext uri="{FF2B5EF4-FFF2-40B4-BE49-F238E27FC236}">
                <a16:creationId xmlns:a16="http://schemas.microsoft.com/office/drawing/2014/main" id="{EB855F87-6F14-FCAC-ED57-447D01BAE0F6}"/>
              </a:ext>
            </a:extLst>
          </p:cNvPr>
          <p:cNvPicPr>
            <a:picLocks noChangeAspect="1"/>
          </p:cNvPicPr>
          <p:nvPr/>
        </p:nvPicPr>
        <p:blipFill>
          <a:blip r:embed="rId3"/>
          <a:stretch>
            <a:fillRect/>
          </a:stretch>
        </p:blipFill>
        <p:spPr>
          <a:xfrm>
            <a:off x="12654311" y="7756950"/>
            <a:ext cx="1898030" cy="371911"/>
          </a:xfrm>
          <a:prstGeom prst="rect">
            <a:avLst/>
          </a:prstGeom>
        </p:spPr>
      </p:pic>
      <p:pic>
        <p:nvPicPr>
          <p:cNvPr id="17" name="Image 0" descr="preencoded.png">
            <a:extLst>
              <a:ext uri="{FF2B5EF4-FFF2-40B4-BE49-F238E27FC236}">
                <a16:creationId xmlns:a16="http://schemas.microsoft.com/office/drawing/2014/main" id="{4DBCC275-A02D-B264-7303-B4276DE81952}"/>
              </a:ext>
            </a:extLst>
          </p:cNvPr>
          <p:cNvPicPr>
            <a:picLocks noChangeAspect="1"/>
          </p:cNvPicPr>
          <p:nvPr/>
        </p:nvPicPr>
        <p:blipFill>
          <a:blip r:embed="rId4"/>
          <a:stretch>
            <a:fillRect/>
          </a:stretch>
        </p:blipFill>
        <p:spPr>
          <a:xfrm>
            <a:off x="0" y="0"/>
            <a:ext cx="14630400" cy="3058510"/>
          </a:xfrm>
          <a:prstGeom prst="rect">
            <a:avLst/>
          </a:prstGeom>
        </p:spPr>
      </p:pic>
      <p:sp>
        <p:nvSpPr>
          <p:cNvPr id="5" name="TextBox 4">
            <a:extLst>
              <a:ext uri="{FF2B5EF4-FFF2-40B4-BE49-F238E27FC236}">
                <a16:creationId xmlns:a16="http://schemas.microsoft.com/office/drawing/2014/main" id="{9E992A78-52F7-0B8C-F030-FECED68402E1}"/>
              </a:ext>
            </a:extLst>
          </p:cNvPr>
          <p:cNvSpPr txBox="1"/>
          <p:nvPr/>
        </p:nvSpPr>
        <p:spPr>
          <a:xfrm>
            <a:off x="1334814" y="6375314"/>
            <a:ext cx="12160469" cy="1415772"/>
          </a:xfrm>
          <a:prstGeom prst="rect">
            <a:avLst/>
          </a:prstGeom>
          <a:noFill/>
        </p:spPr>
        <p:txBody>
          <a:bodyPr wrap="square">
            <a:spAutoFit/>
          </a:bodyPr>
          <a:lstStyle/>
          <a:p>
            <a:pPr algn="l"/>
            <a:r>
              <a:rPr lang="en-US" sz="1600" b="1" i="0" u="none" strike="noStrike" baseline="0" dirty="0">
                <a:solidFill>
                  <a:schemeClr val="bg1"/>
                </a:solidFill>
              </a:rPr>
              <a:t>Publication:</a:t>
            </a:r>
          </a:p>
          <a:p>
            <a:pPr algn="l"/>
            <a:endParaRPr lang="en-US" sz="1600" b="1" i="0" u="none" strike="noStrike" baseline="0" dirty="0">
              <a:solidFill>
                <a:schemeClr val="bg1"/>
              </a:solidFill>
            </a:endParaRPr>
          </a:p>
          <a:p>
            <a:pPr marL="400050" indent="-400050" algn="l"/>
            <a:r>
              <a:rPr lang="en-US" dirty="0">
                <a:solidFill>
                  <a:srgbClr val="E2E6E9"/>
                </a:solidFill>
              </a:rPr>
              <a:t>Houshangi, M; Novák, Vojtěch. “Optimizing Smart Home Automation through Data-Driven Insights and Business IoT Solutions”. IET Smart Cities,</a:t>
            </a:r>
            <a:r>
              <a:rPr lang="pt-BR" dirty="0">
                <a:solidFill>
                  <a:srgbClr val="E2E6E9"/>
                </a:solidFill>
              </a:rPr>
              <a:t> Under Review, 2025. </a:t>
            </a:r>
            <a:r>
              <a:rPr lang="en-US" dirty="0">
                <a:solidFill>
                  <a:srgbClr val="E2E6E9"/>
                </a:solidFill>
              </a:rPr>
              <a:t>Indexed in </a:t>
            </a:r>
            <a:r>
              <a:rPr lang="pt-BR" dirty="0">
                <a:solidFill>
                  <a:srgbClr val="E2E6E9"/>
                </a:solidFill>
              </a:rPr>
              <a:t>Scopus,</a:t>
            </a:r>
            <a:r>
              <a:rPr lang="pt-BR" b="1" dirty="0">
                <a:solidFill>
                  <a:srgbClr val="00B050"/>
                </a:solidFill>
              </a:rPr>
              <a:t>  Q1</a:t>
            </a:r>
            <a:r>
              <a:rPr lang="pt-BR" dirty="0">
                <a:solidFill>
                  <a:srgbClr val="E2E6E9"/>
                </a:solidFill>
              </a:rPr>
              <a:t>, </a:t>
            </a:r>
            <a:r>
              <a:rPr lang="en-US" dirty="0">
                <a:solidFill>
                  <a:srgbClr val="E2E6E9"/>
                </a:solidFill>
              </a:rPr>
              <a:t>Publisher John Wiley and Sons Inc</a:t>
            </a:r>
            <a:r>
              <a:rPr lang="pt-BR" dirty="0">
                <a:solidFill>
                  <a:srgbClr val="E2E6E9"/>
                </a:solidFill>
              </a:rPr>
              <a:t>.</a:t>
            </a:r>
          </a:p>
          <a:p>
            <a:pPr algn="l"/>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258764" y="625244"/>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ea typeface="Merriweather" pitchFamily="34" charset="-122"/>
                <a:cs typeface="Merriweather" pitchFamily="34" charset="-120"/>
              </a:rPr>
              <a:t>Goal of the Thesis</a:t>
            </a:r>
            <a:endParaRPr lang="en-US" sz="4850" dirty="0"/>
          </a:p>
        </p:txBody>
      </p:sp>
      <p:pic>
        <p:nvPicPr>
          <p:cNvPr id="4" name="Image 1" descr="preencoded.png"/>
          <p:cNvPicPr>
            <a:picLocks noChangeAspect="1"/>
          </p:cNvPicPr>
          <p:nvPr/>
        </p:nvPicPr>
        <p:blipFill>
          <a:blip r:embed="rId3"/>
          <a:stretch>
            <a:fillRect/>
          </a:stretch>
        </p:blipFill>
        <p:spPr>
          <a:xfrm>
            <a:off x="6216848" y="4528304"/>
            <a:ext cx="616982" cy="616982"/>
          </a:xfrm>
          <a:prstGeom prst="rect">
            <a:avLst/>
          </a:prstGeom>
        </p:spPr>
      </p:pic>
      <p:sp>
        <p:nvSpPr>
          <p:cNvPr id="5" name="Text 1"/>
          <p:cNvSpPr/>
          <p:nvPr/>
        </p:nvSpPr>
        <p:spPr>
          <a:xfrm>
            <a:off x="6216848" y="5392102"/>
            <a:ext cx="4127302"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ea typeface="Merriweather" pitchFamily="34" charset="-122"/>
                <a:cs typeface="Merriweather" pitchFamily="34" charset="-120"/>
              </a:rPr>
              <a:t>Identify Key Data Types</a:t>
            </a:r>
            <a:endParaRPr lang="en-US" sz="2400" dirty="0"/>
          </a:p>
        </p:txBody>
      </p:sp>
      <p:pic>
        <p:nvPicPr>
          <p:cNvPr id="6" name="Image 2" descr="preencoded.png"/>
          <p:cNvPicPr>
            <a:picLocks noChangeAspect="1"/>
          </p:cNvPicPr>
          <p:nvPr/>
        </p:nvPicPr>
        <p:blipFill>
          <a:blip r:embed="rId4"/>
          <a:stretch>
            <a:fillRect/>
          </a:stretch>
        </p:blipFill>
        <p:spPr>
          <a:xfrm>
            <a:off x="10433923" y="4528304"/>
            <a:ext cx="616982" cy="616982"/>
          </a:xfrm>
          <a:prstGeom prst="rect">
            <a:avLst/>
          </a:prstGeom>
        </p:spPr>
      </p:pic>
      <p:sp>
        <p:nvSpPr>
          <p:cNvPr id="7" name="Text 2"/>
          <p:cNvSpPr/>
          <p:nvPr/>
        </p:nvSpPr>
        <p:spPr>
          <a:xfrm>
            <a:off x="10433923" y="5392102"/>
            <a:ext cx="3523178"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ea typeface="Merriweather" pitchFamily="34" charset="-122"/>
                <a:cs typeface="Merriweather" pitchFamily="34" charset="-120"/>
              </a:rPr>
              <a:t>Analyze Usage Patterns</a:t>
            </a:r>
            <a:endParaRPr lang="en-US" sz="2400" dirty="0"/>
          </a:p>
        </p:txBody>
      </p:sp>
      <p:pic>
        <p:nvPicPr>
          <p:cNvPr id="8" name="Image 3" descr="preencoded.png"/>
          <p:cNvPicPr>
            <a:picLocks noChangeAspect="1"/>
          </p:cNvPicPr>
          <p:nvPr/>
        </p:nvPicPr>
        <p:blipFill>
          <a:blip r:embed="rId5"/>
          <a:stretch>
            <a:fillRect/>
          </a:stretch>
        </p:blipFill>
        <p:spPr>
          <a:xfrm>
            <a:off x="9818667" y="6163151"/>
            <a:ext cx="616982" cy="616982"/>
          </a:xfrm>
          <a:prstGeom prst="rect">
            <a:avLst/>
          </a:prstGeom>
        </p:spPr>
      </p:pic>
      <p:sp>
        <p:nvSpPr>
          <p:cNvPr id="9" name="Text 3"/>
          <p:cNvSpPr/>
          <p:nvPr/>
        </p:nvSpPr>
        <p:spPr>
          <a:xfrm>
            <a:off x="8215786" y="7055196"/>
            <a:ext cx="4823223"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ea typeface="Merriweather" pitchFamily="34" charset="-122"/>
                <a:cs typeface="Merriweather" pitchFamily="34" charset="-120"/>
              </a:rPr>
              <a:t>Develop Automation Rules</a:t>
            </a:r>
            <a:endParaRPr lang="en-US" sz="2400" dirty="0"/>
          </a:p>
        </p:txBody>
      </p:sp>
      <p:sp>
        <p:nvSpPr>
          <p:cNvPr id="11" name="TextBox 10">
            <a:extLst>
              <a:ext uri="{FF2B5EF4-FFF2-40B4-BE49-F238E27FC236}">
                <a16:creationId xmlns:a16="http://schemas.microsoft.com/office/drawing/2014/main" id="{A9A62145-8075-FA34-1C75-888092CA57D3}"/>
              </a:ext>
            </a:extLst>
          </p:cNvPr>
          <p:cNvSpPr txBox="1"/>
          <p:nvPr/>
        </p:nvSpPr>
        <p:spPr>
          <a:xfrm>
            <a:off x="6182438" y="1806208"/>
            <a:ext cx="8121969" cy="2308324"/>
          </a:xfrm>
          <a:prstGeom prst="rect">
            <a:avLst/>
          </a:prstGeom>
          <a:noFill/>
        </p:spPr>
        <p:txBody>
          <a:bodyPr wrap="square">
            <a:spAutoFit/>
          </a:bodyPr>
          <a:lstStyle/>
          <a:p>
            <a:pPr marR="0" lvl="0" algn="l">
              <a:buSzPts val="1000"/>
              <a:tabLst>
                <a:tab pos="457200" algn="l"/>
              </a:tabLst>
            </a:pPr>
            <a:r>
              <a:rPr lang="en-US" sz="3600" b="1" kern="0" dirty="0">
                <a:solidFill>
                  <a:schemeClr val="bg1"/>
                </a:solidFill>
                <a:effectLst/>
                <a:ea typeface="Times New Roman" panose="02020603050405020304" pitchFamily="18" charset="0"/>
                <a:cs typeface="Calibri" panose="020F0502020204030204" pitchFamily="34" charset="0"/>
              </a:rPr>
              <a:t>Primary Objective: </a:t>
            </a:r>
            <a:r>
              <a:rPr lang="en-US" sz="3600" kern="0" dirty="0">
                <a:solidFill>
                  <a:schemeClr val="bg1"/>
                </a:solidFill>
                <a:effectLst/>
                <a:ea typeface="Times New Roman" panose="02020603050405020304" pitchFamily="18" charset="0"/>
                <a:cs typeface="Calibri" panose="020F0502020204030204" pitchFamily="34" charset="0"/>
              </a:rPr>
              <a:t>To analyze smart home data and develop rules for automation that improve energy efficiency and comfort.  </a:t>
            </a:r>
            <a:r>
              <a:rPr lang="en-US" sz="3600" b="1" kern="0" dirty="0">
                <a:solidFill>
                  <a:schemeClr val="bg1"/>
                </a:solidFill>
                <a:effectLst/>
                <a:ea typeface="Times New Roman" panose="02020603050405020304" pitchFamily="18" charset="0"/>
                <a:cs typeface="Calibri" panose="020F0502020204030204" pitchFamily="34" charset="0"/>
              </a:rPr>
              <a:t>Specific Goals:</a:t>
            </a:r>
            <a:endParaRPr lang="en-US" sz="3600" kern="100" dirty="0">
              <a:solidFill>
                <a:schemeClr val="bg1"/>
              </a:solidFill>
              <a:effectLst/>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229E95A-FC0D-A538-0AE5-5436F1526A47}"/>
              </a:ext>
            </a:extLst>
          </p:cNvPr>
          <p:cNvPicPr>
            <a:picLocks noChangeAspect="1"/>
          </p:cNvPicPr>
          <p:nvPr/>
        </p:nvPicPr>
        <p:blipFill>
          <a:blip r:embed="rId6"/>
          <a:stretch>
            <a:fillRect/>
          </a:stretch>
        </p:blipFill>
        <p:spPr>
          <a:xfrm>
            <a:off x="12654311" y="7756950"/>
            <a:ext cx="1898030" cy="371911"/>
          </a:xfrm>
          <a:prstGeom prst="rect">
            <a:avLst/>
          </a:prstGeom>
        </p:spPr>
      </p:pic>
      <p:pic>
        <p:nvPicPr>
          <p:cNvPr id="10" name="Image 0" descr="preencoded.png"/>
          <p:cNvPicPr>
            <a:picLocks noChangeAspect="1"/>
          </p:cNvPicPr>
          <p:nvPr/>
        </p:nvPicPr>
        <p:blipFill>
          <a:blip r:embed="rId7"/>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6293232" y="582069"/>
            <a:ext cx="583759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ea typeface="Merriweather" pitchFamily="34" charset="-122"/>
                <a:cs typeface="Merriweather" pitchFamily="34" charset="-120"/>
              </a:rPr>
              <a:t>Methods</a:t>
            </a:r>
            <a:endParaRPr lang="en-US" sz="4850" dirty="0"/>
          </a:p>
        </p:txBody>
      </p:sp>
      <p:graphicFrame>
        <p:nvGraphicFramePr>
          <p:cNvPr id="7" name="Table 6">
            <a:extLst>
              <a:ext uri="{FF2B5EF4-FFF2-40B4-BE49-F238E27FC236}">
                <a16:creationId xmlns:a16="http://schemas.microsoft.com/office/drawing/2014/main" id="{F9C6B6F0-1108-1E13-AF97-2BFD9A91B3AD}"/>
              </a:ext>
            </a:extLst>
          </p:cNvPr>
          <p:cNvGraphicFramePr>
            <a:graphicFrameLocks noGrp="1"/>
          </p:cNvGraphicFramePr>
          <p:nvPr>
            <p:extLst>
              <p:ext uri="{D42A27DB-BD31-4B8C-83A1-F6EECF244321}">
                <p14:modId xmlns:p14="http://schemas.microsoft.com/office/powerpoint/2010/main" val="1668750773"/>
              </p:ext>
            </p:extLst>
          </p:nvPr>
        </p:nvGraphicFramePr>
        <p:xfrm>
          <a:off x="1409412" y="1655400"/>
          <a:ext cx="12617448" cy="5120640"/>
        </p:xfrm>
        <a:graphic>
          <a:graphicData uri="http://schemas.openxmlformats.org/drawingml/2006/table">
            <a:tbl>
              <a:tblPr firstRow="1" firstCol="1" bandRow="1">
                <a:tableStyleId>{5C22544A-7EE6-4342-B048-85BDC9FD1C3A}</a:tableStyleId>
              </a:tblPr>
              <a:tblGrid>
                <a:gridCol w="2460624">
                  <a:extLst>
                    <a:ext uri="{9D8B030D-6E8A-4147-A177-3AD203B41FA5}">
                      <a16:colId xmlns:a16="http://schemas.microsoft.com/office/drawing/2014/main" val="3989542298"/>
                    </a:ext>
                  </a:extLst>
                </a:gridCol>
                <a:gridCol w="3848100">
                  <a:extLst>
                    <a:ext uri="{9D8B030D-6E8A-4147-A177-3AD203B41FA5}">
                      <a16:colId xmlns:a16="http://schemas.microsoft.com/office/drawing/2014/main" val="718240336"/>
                    </a:ext>
                  </a:extLst>
                </a:gridCol>
                <a:gridCol w="3154362">
                  <a:extLst>
                    <a:ext uri="{9D8B030D-6E8A-4147-A177-3AD203B41FA5}">
                      <a16:colId xmlns:a16="http://schemas.microsoft.com/office/drawing/2014/main" val="2664628481"/>
                    </a:ext>
                  </a:extLst>
                </a:gridCol>
                <a:gridCol w="3154362">
                  <a:extLst>
                    <a:ext uri="{9D8B030D-6E8A-4147-A177-3AD203B41FA5}">
                      <a16:colId xmlns:a16="http://schemas.microsoft.com/office/drawing/2014/main" val="1689889631"/>
                    </a:ext>
                  </a:extLst>
                </a:gridCol>
              </a:tblGrid>
              <a:tr h="315895">
                <a:tc>
                  <a:txBody>
                    <a:bodyPr/>
                    <a:lstStyle/>
                    <a:p>
                      <a:pPr marL="0" marR="0" algn="ctr"/>
                      <a:r>
                        <a:rPr lang="en-US" sz="2400" kern="0" dirty="0">
                          <a:effectLst/>
                          <a:latin typeface="+mj-lt"/>
                        </a:rPr>
                        <a:t>Step</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ctr"/>
                      <a:r>
                        <a:rPr lang="en-US" sz="2400" kern="0" dirty="0">
                          <a:effectLst/>
                          <a:latin typeface="+mj-lt"/>
                        </a:rPr>
                        <a:t>Action</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ctr"/>
                      <a:r>
                        <a:rPr lang="en-US" sz="2400" kern="0">
                          <a:effectLst/>
                          <a:latin typeface="+mj-lt"/>
                        </a:rPr>
                        <a:t>Tools Used</a:t>
                      </a:r>
                      <a:endParaRPr lang="en-US" sz="2400" kern="10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ctr"/>
                      <a:r>
                        <a:rPr lang="en-US" sz="2400" kern="0">
                          <a:effectLst/>
                          <a:latin typeface="+mj-lt"/>
                        </a:rPr>
                        <a:t>Outcome</a:t>
                      </a:r>
                      <a:endParaRPr lang="en-US" sz="2400" kern="10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97878941"/>
                  </a:ext>
                </a:extLst>
              </a:tr>
              <a:tr h="602917">
                <a:tc>
                  <a:txBody>
                    <a:bodyPr/>
                    <a:lstStyle/>
                    <a:p>
                      <a:pPr marL="0" marR="0" algn="l"/>
                      <a:r>
                        <a:rPr lang="en-US" sz="2400" kern="0" dirty="0">
                          <a:effectLst/>
                          <a:latin typeface="+mj-lt"/>
                        </a:rPr>
                        <a:t>Research Approach</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Mixed-method combining quantitative analysis and rule-based modeling</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a:effectLst/>
                          <a:latin typeface="+mj-lt"/>
                        </a:rPr>
                        <a:t>-</a:t>
                      </a:r>
                      <a:endParaRPr lang="en-US" sz="2400" kern="10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Framework to identify patterns and create rules</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494348"/>
                  </a:ext>
                </a:extLst>
              </a:tr>
              <a:tr h="631790">
                <a:tc>
                  <a:txBody>
                    <a:bodyPr/>
                    <a:lstStyle/>
                    <a:p>
                      <a:pPr marL="0" marR="0" algn="l"/>
                      <a:r>
                        <a:rPr lang="en-US" sz="2400" kern="0">
                          <a:effectLst/>
                          <a:latin typeface="+mj-lt"/>
                        </a:rPr>
                        <a:t>Data Collection</a:t>
                      </a:r>
                      <a:endParaRPr lang="en-US" sz="2400" kern="10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Collected data from Kaggle smart home dataset spanning 2020-2023</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Dataset from Kaggle</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Comprehensive dataset with 49,000 rows</a:t>
                      </a:r>
                    </a:p>
                    <a:p>
                      <a:pPr marL="0" marR="0" algn="l"/>
                      <a:r>
                        <a:rPr lang="en-US" sz="2400" kern="0" dirty="0">
                          <a:effectLst/>
                          <a:latin typeface="+mj-lt"/>
                          <a:ea typeface="Calibri" panose="020F0502020204030204" pitchFamily="34" charset="0"/>
                          <a:cs typeface="Arial" panose="020B0604020202020204" pitchFamily="34" charset="0"/>
                        </a:rPr>
                        <a:t>Accident Sample: 10000</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19372164"/>
                  </a:ext>
                </a:extLst>
              </a:tr>
              <a:tr h="315895">
                <a:tc>
                  <a:txBody>
                    <a:bodyPr/>
                    <a:lstStyle/>
                    <a:p>
                      <a:pPr marL="0" marR="0" algn="l"/>
                      <a:r>
                        <a:rPr lang="en-US" sz="2400" kern="0" dirty="0">
                          <a:effectLst/>
                          <a:latin typeface="+mj-lt"/>
                        </a:rPr>
                        <a:t>Data Processing</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Cleaned and processed data</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Python, Pandas</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Clean, structured dataset for analysis</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20439316"/>
                  </a:ext>
                </a:extLst>
              </a:tr>
              <a:tr h="631790">
                <a:tc>
                  <a:txBody>
                    <a:bodyPr/>
                    <a:lstStyle/>
                    <a:p>
                      <a:pPr marL="0" marR="0" algn="l"/>
                      <a:r>
                        <a:rPr lang="en-US" sz="2400" kern="0" dirty="0">
                          <a:effectLst/>
                          <a:latin typeface="+mj-lt"/>
                        </a:rPr>
                        <a:t>Data Visualization</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Generated visual insights</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Matplotlib</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Graphs and charts showing energy usage patterns</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8401201"/>
                  </a:ext>
                </a:extLst>
              </a:tr>
              <a:tr h="315895">
                <a:tc>
                  <a:txBody>
                    <a:bodyPr/>
                    <a:lstStyle/>
                    <a:p>
                      <a:pPr marL="0" marR="0" algn="l"/>
                      <a:r>
                        <a:rPr lang="en-US" sz="2400" kern="0" dirty="0">
                          <a:effectLst/>
                          <a:latin typeface="+mj-lt"/>
                        </a:rPr>
                        <a:t>Dashboard Design</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Designed real-time monitoring dashboard</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Grafana</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tc>
                  <a:txBody>
                    <a:bodyPr/>
                    <a:lstStyle/>
                    <a:p>
                      <a:pPr marL="0" marR="0" algn="l"/>
                      <a:r>
                        <a:rPr lang="en-US" sz="2400" kern="0" dirty="0">
                          <a:effectLst/>
                          <a:latin typeface="+mj-lt"/>
                        </a:rPr>
                        <a:t>Interactive dashboard for real-time monitoring</a:t>
                      </a:r>
                      <a:endParaRPr lang="en-US" sz="2400" kern="100" dirty="0">
                        <a:effectLst/>
                        <a:latin typeface="+mj-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6285969"/>
                  </a:ext>
                </a:extLst>
              </a:tr>
            </a:tbl>
          </a:graphicData>
        </a:graphic>
      </p:graphicFrame>
      <p:sp>
        <p:nvSpPr>
          <p:cNvPr id="9" name="TextBox 8">
            <a:extLst>
              <a:ext uri="{FF2B5EF4-FFF2-40B4-BE49-F238E27FC236}">
                <a16:creationId xmlns:a16="http://schemas.microsoft.com/office/drawing/2014/main" id="{21BAC2C6-4D90-FF2B-97B4-FE0384A51258}"/>
              </a:ext>
            </a:extLst>
          </p:cNvPr>
          <p:cNvSpPr txBox="1"/>
          <p:nvPr/>
        </p:nvSpPr>
        <p:spPr>
          <a:xfrm>
            <a:off x="463033" y="7115473"/>
            <a:ext cx="14167367" cy="707886"/>
          </a:xfrm>
          <a:prstGeom prst="rect">
            <a:avLst/>
          </a:prstGeom>
          <a:noFill/>
        </p:spPr>
        <p:txBody>
          <a:bodyPr wrap="square">
            <a:spAutoFit/>
          </a:bodyPr>
          <a:lstStyle/>
          <a:p>
            <a:endParaRPr lang="en-US" sz="2000" dirty="0">
              <a:effectLst/>
            </a:endParaRPr>
          </a:p>
          <a:p>
            <a:pPr marL="742950" marR="0" lvl="1" indent="-285750" algn="l">
              <a:buSzPts val="1000"/>
              <a:buFont typeface="Courier New" panose="02070309020205020404" pitchFamily="49" charset="0"/>
              <a:buChar char="o"/>
              <a:tabLst>
                <a:tab pos="914400" algn="l"/>
              </a:tabLst>
            </a:pPr>
            <a:r>
              <a:rPr lang="en-US" sz="20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Original dataset is available at: </a:t>
            </a:r>
            <a:r>
              <a:rPr lang="en-US" sz="2000" kern="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https://www.kaggle.com/datasets/pythonafroz/smart-home-dataset?resource=download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6CAAE2E-1177-D46C-8A42-2E2D605511B0}"/>
              </a:ext>
            </a:extLst>
          </p:cNvPr>
          <p:cNvPicPr>
            <a:picLocks noChangeAspect="1"/>
          </p:cNvPicPr>
          <p:nvPr/>
        </p:nvPicPr>
        <p:blipFill>
          <a:blip r:embed="rId4"/>
          <a:stretch>
            <a:fillRect/>
          </a:stretch>
        </p:blipFill>
        <p:spPr>
          <a:xfrm>
            <a:off x="12654311" y="7756950"/>
            <a:ext cx="1898030" cy="3719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719EC-29C3-0F51-86A2-6DAF084EEC0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6D3FB51-68F0-FD41-AECC-80D3328FBE8F}"/>
              </a:ext>
            </a:extLst>
          </p:cNvPr>
          <p:cNvSpPr/>
          <p:nvPr/>
        </p:nvSpPr>
        <p:spPr>
          <a:xfrm>
            <a:off x="2602516" y="781788"/>
            <a:ext cx="9425368" cy="1137047"/>
          </a:xfrm>
          <a:prstGeom prst="rect">
            <a:avLst/>
          </a:prstGeom>
          <a:noFill/>
          <a:ln/>
        </p:spPr>
        <p:txBody>
          <a:bodyPr wrap="square" lIns="0" tIns="0" rIns="0" bIns="0" rtlCol="0" anchor="t"/>
          <a:lstStyle/>
          <a:p>
            <a:pPr marL="0" indent="0" algn="ctr">
              <a:lnSpc>
                <a:spcPts val="4450"/>
              </a:lnSpc>
              <a:buNone/>
            </a:pPr>
            <a:r>
              <a:rPr lang="en-US" sz="3550" dirty="0">
                <a:solidFill>
                  <a:srgbClr val="F5F0F0"/>
                </a:solidFill>
              </a:rPr>
              <a:t>Results</a:t>
            </a:r>
          </a:p>
        </p:txBody>
      </p:sp>
      <p:pic>
        <p:nvPicPr>
          <p:cNvPr id="2" name="Picture 1">
            <a:extLst>
              <a:ext uri="{FF2B5EF4-FFF2-40B4-BE49-F238E27FC236}">
                <a16:creationId xmlns:a16="http://schemas.microsoft.com/office/drawing/2014/main" id="{1862107C-EB46-CED3-CA94-70F196F69ABB}"/>
              </a:ext>
            </a:extLst>
          </p:cNvPr>
          <p:cNvPicPr>
            <a:picLocks noChangeAspect="1"/>
          </p:cNvPicPr>
          <p:nvPr/>
        </p:nvPicPr>
        <p:blipFill>
          <a:blip r:embed="rId3"/>
          <a:stretch>
            <a:fillRect/>
          </a:stretch>
        </p:blipFill>
        <p:spPr>
          <a:xfrm>
            <a:off x="12654311" y="7756950"/>
            <a:ext cx="1898030" cy="371911"/>
          </a:xfrm>
          <a:prstGeom prst="rect">
            <a:avLst/>
          </a:prstGeom>
        </p:spPr>
      </p:pic>
      <p:sp>
        <p:nvSpPr>
          <p:cNvPr id="7" name="TextBox 6">
            <a:extLst>
              <a:ext uri="{FF2B5EF4-FFF2-40B4-BE49-F238E27FC236}">
                <a16:creationId xmlns:a16="http://schemas.microsoft.com/office/drawing/2014/main" id="{C463C5CC-D30A-28DC-1CE4-709DB0DFA36C}"/>
              </a:ext>
            </a:extLst>
          </p:cNvPr>
          <p:cNvSpPr txBox="1"/>
          <p:nvPr/>
        </p:nvSpPr>
        <p:spPr>
          <a:xfrm>
            <a:off x="420914" y="1985641"/>
            <a:ext cx="13512800" cy="4893647"/>
          </a:xfrm>
          <a:prstGeom prst="rect">
            <a:avLst/>
          </a:prstGeom>
          <a:noFill/>
        </p:spPr>
        <p:txBody>
          <a:bodyPr wrap="square">
            <a:spAutoFit/>
          </a:bodyPr>
          <a:lstStyle/>
          <a:p>
            <a:r>
              <a:rPr lang="en-US" sz="2400" b="1" dirty="0">
                <a:solidFill>
                  <a:schemeClr val="accent4">
                    <a:lumMod val="60000"/>
                    <a:lumOff val="40000"/>
                  </a:schemeClr>
                </a:solidFill>
              </a:rPr>
              <a:t>Identify Key Data Types (Objective 1):</a:t>
            </a:r>
          </a:p>
          <a:p>
            <a:endParaRPr lang="en-US" dirty="0">
              <a:solidFill>
                <a:schemeClr val="bg1"/>
              </a:solidFill>
            </a:endParaRPr>
          </a:p>
          <a:p>
            <a:r>
              <a:rPr lang="en-US" sz="2400" dirty="0">
                <a:solidFill>
                  <a:schemeClr val="bg1"/>
                </a:solidFill>
              </a:rPr>
              <a:t>My initial code snippet categorizes columns into 'Sensor Data', 'Energy Metrics', and 'User Interaction Data’. </a:t>
            </a:r>
          </a:p>
          <a:p>
            <a:endParaRPr lang="en-US" sz="2400" dirty="0">
              <a:solidFill>
                <a:schemeClr val="bg1"/>
              </a:solidFill>
            </a:endParaRPr>
          </a:p>
          <a:p>
            <a:r>
              <a:rPr lang="en-US" sz="2400" b="1" dirty="0">
                <a:solidFill>
                  <a:schemeClr val="accent4">
                    <a:lumMod val="60000"/>
                    <a:lumOff val="40000"/>
                  </a:schemeClr>
                </a:solidFill>
              </a:rPr>
              <a:t>Analyze Usage Patterns (Objective 2):</a:t>
            </a:r>
          </a:p>
          <a:p>
            <a:endParaRPr lang="en-US" dirty="0">
              <a:solidFill>
                <a:schemeClr val="bg1"/>
              </a:solidFill>
            </a:endParaRPr>
          </a:p>
          <a:p>
            <a:r>
              <a:rPr lang="en-US" sz="2400" dirty="0">
                <a:solidFill>
                  <a:schemeClr val="bg1"/>
                </a:solidFill>
              </a:rPr>
              <a:t>The </a:t>
            </a:r>
            <a:r>
              <a:rPr lang="en-US" sz="2400" dirty="0" err="1">
                <a:solidFill>
                  <a:schemeClr val="bg1"/>
                </a:solidFill>
              </a:rPr>
              <a:t>plot_energy_consumption_trends</a:t>
            </a:r>
            <a:r>
              <a:rPr lang="en-US" sz="2400" dirty="0">
                <a:solidFill>
                  <a:schemeClr val="bg1"/>
                </a:solidFill>
              </a:rPr>
              <a:t>(), </a:t>
            </a:r>
            <a:r>
              <a:rPr lang="en-US" sz="2400" dirty="0" err="1">
                <a:solidFill>
                  <a:schemeClr val="bg1"/>
                </a:solidFill>
              </a:rPr>
              <a:t>plot_appliance_usage_patterns</a:t>
            </a:r>
            <a:r>
              <a:rPr lang="en-US" sz="2400" dirty="0">
                <a:solidFill>
                  <a:schemeClr val="bg1"/>
                </a:solidFill>
              </a:rPr>
              <a:t>(), </a:t>
            </a:r>
            <a:r>
              <a:rPr lang="en-US" sz="2400" dirty="0" err="1">
                <a:solidFill>
                  <a:schemeClr val="bg1"/>
                </a:solidFill>
              </a:rPr>
              <a:t>plot_energy_correlation</a:t>
            </a:r>
            <a:r>
              <a:rPr lang="en-US" sz="2400" dirty="0">
                <a:solidFill>
                  <a:schemeClr val="bg1"/>
                </a:solidFill>
              </a:rPr>
              <a:t>(), and </a:t>
            </a:r>
            <a:r>
              <a:rPr lang="en-US" sz="2400" dirty="0" err="1">
                <a:solidFill>
                  <a:schemeClr val="bg1"/>
                </a:solidFill>
              </a:rPr>
              <a:t>analyze_peak_vs_offpeak_usage</a:t>
            </a:r>
            <a:r>
              <a:rPr lang="en-US" sz="2400" dirty="0">
                <a:solidFill>
                  <a:schemeClr val="bg1"/>
                </a:solidFill>
              </a:rPr>
              <a:t>() functions are excellent examples of analyzing patterns in device usage and energy consumption. </a:t>
            </a:r>
          </a:p>
          <a:p>
            <a:endParaRPr lang="en-US" dirty="0">
              <a:solidFill>
                <a:schemeClr val="bg1"/>
              </a:solidFill>
            </a:endParaRPr>
          </a:p>
          <a:p>
            <a:r>
              <a:rPr lang="en-US" sz="2400" b="1" dirty="0">
                <a:solidFill>
                  <a:schemeClr val="accent4">
                    <a:lumMod val="60000"/>
                    <a:lumOff val="40000"/>
                  </a:schemeClr>
                </a:solidFill>
              </a:rPr>
              <a:t>Develop Automation Strategies (Objective 3):</a:t>
            </a:r>
          </a:p>
          <a:p>
            <a:endParaRPr lang="en-US" dirty="0">
              <a:solidFill>
                <a:schemeClr val="bg1"/>
              </a:solidFill>
            </a:endParaRPr>
          </a:p>
          <a:p>
            <a:r>
              <a:rPr lang="en-US" sz="2400" dirty="0">
                <a:solidFill>
                  <a:schemeClr val="bg1"/>
                </a:solidFill>
              </a:rPr>
              <a:t>The functions </a:t>
            </a:r>
            <a:r>
              <a:rPr lang="en-US" sz="2400" dirty="0" err="1">
                <a:solidFill>
                  <a:schemeClr val="bg1"/>
                </a:solidFill>
              </a:rPr>
              <a:t>energy_optimization_rule</a:t>
            </a:r>
            <a:r>
              <a:rPr lang="en-US" sz="2400" dirty="0">
                <a:solidFill>
                  <a:schemeClr val="bg1"/>
                </a:solidFill>
              </a:rPr>
              <a:t>(), </a:t>
            </a:r>
            <a:r>
              <a:rPr lang="en-US" sz="2400" dirty="0" err="1">
                <a:solidFill>
                  <a:schemeClr val="bg1"/>
                </a:solidFill>
              </a:rPr>
              <a:t>predictive_maintenance_rule</a:t>
            </a:r>
            <a:r>
              <a:rPr lang="en-US" sz="2400" dirty="0">
                <a:solidFill>
                  <a:schemeClr val="bg1"/>
                </a:solidFill>
              </a:rPr>
              <a:t>(), and </a:t>
            </a:r>
            <a:r>
              <a:rPr lang="en-US" sz="2400" dirty="0" err="1">
                <a:solidFill>
                  <a:schemeClr val="bg1"/>
                </a:solidFill>
              </a:rPr>
              <a:t>offloading_rule</a:t>
            </a:r>
            <a:r>
              <a:rPr lang="en-US" sz="2400" dirty="0">
                <a:solidFill>
                  <a:schemeClr val="bg1"/>
                </a:solidFill>
              </a:rPr>
              <a:t>() demonstrate the development of intelligent automation rules.</a:t>
            </a:r>
          </a:p>
        </p:txBody>
      </p:sp>
    </p:spTree>
    <p:extLst>
      <p:ext uri="{BB962C8B-B14F-4D97-AF65-F5344CB8AC3E}">
        <p14:creationId xmlns:p14="http://schemas.microsoft.com/office/powerpoint/2010/main" val="140425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8F8-C903-AA81-C83D-3E3DA9043E5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AD63B7F-2A7A-F392-D4C7-9FB48D4D1D3D}"/>
              </a:ext>
            </a:extLst>
          </p:cNvPr>
          <p:cNvSpPr/>
          <p:nvPr/>
        </p:nvSpPr>
        <p:spPr>
          <a:xfrm>
            <a:off x="4078038" y="466076"/>
            <a:ext cx="6170771" cy="771287"/>
          </a:xfrm>
          <a:prstGeom prst="rect">
            <a:avLst/>
          </a:prstGeom>
          <a:noFill/>
          <a:ln/>
        </p:spPr>
        <p:txBody>
          <a:bodyPr wrap="none" lIns="0" tIns="0" rIns="0" bIns="0" rtlCol="0" anchor="t"/>
          <a:lstStyle/>
          <a:p>
            <a:pPr algn="ctr">
              <a:lnSpc>
                <a:spcPts val="6050"/>
              </a:lnSpc>
            </a:pPr>
            <a:r>
              <a:rPr lang="en-US" sz="3600" dirty="0">
                <a:solidFill>
                  <a:srgbClr val="F5F0F0"/>
                </a:solidFill>
              </a:rPr>
              <a:t>Findings for Objective 2</a:t>
            </a:r>
          </a:p>
          <a:p>
            <a:pPr algn="ctr">
              <a:lnSpc>
                <a:spcPts val="6050"/>
              </a:lnSpc>
            </a:pPr>
            <a:r>
              <a:rPr lang="en-US" sz="3600" dirty="0">
                <a:solidFill>
                  <a:srgbClr val="F5F0F0"/>
                </a:solidFill>
              </a:rPr>
              <a:t>Patterns</a:t>
            </a:r>
            <a:endParaRPr lang="en-MY" sz="3600" dirty="0">
              <a:solidFill>
                <a:srgbClr val="F5F0F0"/>
              </a:solidFill>
            </a:endParaRPr>
          </a:p>
        </p:txBody>
      </p:sp>
      <p:pic>
        <p:nvPicPr>
          <p:cNvPr id="22" name="Picture 21">
            <a:extLst>
              <a:ext uri="{FF2B5EF4-FFF2-40B4-BE49-F238E27FC236}">
                <a16:creationId xmlns:a16="http://schemas.microsoft.com/office/drawing/2014/main" id="{B5A51B43-0FC4-E1B5-C35E-E17B07E13A6F}"/>
              </a:ext>
            </a:extLst>
          </p:cNvPr>
          <p:cNvPicPr>
            <a:picLocks noChangeAspect="1"/>
          </p:cNvPicPr>
          <p:nvPr/>
        </p:nvPicPr>
        <p:blipFill>
          <a:blip r:embed="rId3"/>
          <a:stretch>
            <a:fillRect/>
          </a:stretch>
        </p:blipFill>
        <p:spPr>
          <a:xfrm>
            <a:off x="12654311" y="7756950"/>
            <a:ext cx="1898030" cy="371911"/>
          </a:xfrm>
          <a:prstGeom prst="rect">
            <a:avLst/>
          </a:prstGeom>
        </p:spPr>
      </p:pic>
      <p:pic>
        <p:nvPicPr>
          <p:cNvPr id="15" name="Picture 14">
            <a:extLst>
              <a:ext uri="{FF2B5EF4-FFF2-40B4-BE49-F238E27FC236}">
                <a16:creationId xmlns:a16="http://schemas.microsoft.com/office/drawing/2014/main" id="{5774A9E1-7207-00FD-3D65-ABE402507DF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1022" y="2259724"/>
            <a:ext cx="4709655" cy="2560415"/>
          </a:xfrm>
          <a:prstGeom prst="rect">
            <a:avLst/>
          </a:prstGeom>
          <a:noFill/>
          <a:ln>
            <a:noFill/>
          </a:ln>
        </p:spPr>
      </p:pic>
      <p:pic>
        <p:nvPicPr>
          <p:cNvPr id="16" name="Picture 15">
            <a:extLst>
              <a:ext uri="{FF2B5EF4-FFF2-40B4-BE49-F238E27FC236}">
                <a16:creationId xmlns:a16="http://schemas.microsoft.com/office/drawing/2014/main" id="{662F4668-7004-24BD-8263-0A55A14B70A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219" y="2259724"/>
            <a:ext cx="4624263" cy="2560415"/>
          </a:xfrm>
          <a:prstGeom prst="rect">
            <a:avLst/>
          </a:prstGeom>
          <a:noFill/>
          <a:ln>
            <a:noFill/>
          </a:ln>
        </p:spPr>
      </p:pic>
      <p:pic>
        <p:nvPicPr>
          <p:cNvPr id="17" name="Picture 16">
            <a:extLst>
              <a:ext uri="{FF2B5EF4-FFF2-40B4-BE49-F238E27FC236}">
                <a16:creationId xmlns:a16="http://schemas.microsoft.com/office/drawing/2014/main" id="{C33DD6DB-9291-52D2-AFC6-0101AE41BD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9219" y="4946431"/>
            <a:ext cx="4624263" cy="2817093"/>
          </a:xfrm>
          <a:prstGeom prst="rect">
            <a:avLst/>
          </a:prstGeom>
          <a:noFill/>
          <a:ln>
            <a:noFill/>
          </a:ln>
        </p:spPr>
      </p:pic>
      <p:pic>
        <p:nvPicPr>
          <p:cNvPr id="2" name="Picture 1">
            <a:extLst>
              <a:ext uri="{FF2B5EF4-FFF2-40B4-BE49-F238E27FC236}">
                <a16:creationId xmlns:a16="http://schemas.microsoft.com/office/drawing/2014/main" id="{F236939B-58A3-C5B1-521B-B7EA829DB38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890" y="2259724"/>
            <a:ext cx="4040145" cy="2560415"/>
          </a:xfrm>
          <a:prstGeom prst="rect">
            <a:avLst/>
          </a:prstGeom>
          <a:noFill/>
          <a:ln>
            <a:noFill/>
          </a:ln>
        </p:spPr>
      </p:pic>
      <p:pic>
        <p:nvPicPr>
          <p:cNvPr id="18" name="Picture 17">
            <a:extLst>
              <a:ext uri="{FF2B5EF4-FFF2-40B4-BE49-F238E27FC236}">
                <a16:creationId xmlns:a16="http://schemas.microsoft.com/office/drawing/2014/main" id="{B8E6EFA6-7279-F04C-FA81-AFAF5616B3C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890" y="4946431"/>
            <a:ext cx="4040145" cy="2817093"/>
          </a:xfrm>
          <a:prstGeom prst="rect">
            <a:avLst/>
          </a:prstGeom>
          <a:noFill/>
          <a:ln>
            <a:noFill/>
          </a:ln>
        </p:spPr>
      </p:pic>
      <p:pic>
        <p:nvPicPr>
          <p:cNvPr id="6" name="Picture 5">
            <a:extLst>
              <a:ext uri="{FF2B5EF4-FFF2-40B4-BE49-F238E27FC236}">
                <a16:creationId xmlns:a16="http://schemas.microsoft.com/office/drawing/2014/main" id="{1A1DC264-FFB4-39F6-19BC-EC947BD8ED9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61022" y="4920556"/>
            <a:ext cx="4709655" cy="2853014"/>
          </a:xfrm>
          <a:prstGeom prst="rect">
            <a:avLst/>
          </a:prstGeom>
          <a:noFill/>
          <a:ln>
            <a:noFill/>
          </a:ln>
        </p:spPr>
      </p:pic>
    </p:spTree>
    <p:extLst>
      <p:ext uri="{BB962C8B-B14F-4D97-AF65-F5344CB8AC3E}">
        <p14:creationId xmlns:p14="http://schemas.microsoft.com/office/powerpoint/2010/main" val="2718413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A72D-42B5-B132-E0F8-FD39E4FA9D8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F34EC66-F20F-BB42-303B-1EF5A7B2098E}"/>
              </a:ext>
            </a:extLst>
          </p:cNvPr>
          <p:cNvSpPr/>
          <p:nvPr/>
        </p:nvSpPr>
        <p:spPr>
          <a:xfrm>
            <a:off x="692348" y="734497"/>
            <a:ext cx="6170771" cy="771287"/>
          </a:xfrm>
          <a:prstGeom prst="rect">
            <a:avLst/>
          </a:prstGeom>
          <a:noFill/>
          <a:ln/>
        </p:spPr>
        <p:txBody>
          <a:bodyPr wrap="none" lIns="0" tIns="0" rIns="0" bIns="0" rtlCol="0" anchor="t"/>
          <a:lstStyle/>
          <a:p>
            <a:pPr marL="0" indent="0">
              <a:lnSpc>
                <a:spcPts val="6050"/>
              </a:lnSpc>
              <a:buNone/>
            </a:pPr>
            <a:endParaRPr lang="en-US" sz="3200" dirty="0"/>
          </a:p>
        </p:txBody>
      </p:sp>
      <p:sp>
        <p:nvSpPr>
          <p:cNvPr id="6" name="TextBox 5">
            <a:extLst>
              <a:ext uri="{FF2B5EF4-FFF2-40B4-BE49-F238E27FC236}">
                <a16:creationId xmlns:a16="http://schemas.microsoft.com/office/drawing/2014/main" id="{E3419D76-F906-2156-D684-A566A5A9A87F}"/>
              </a:ext>
            </a:extLst>
          </p:cNvPr>
          <p:cNvSpPr txBox="1"/>
          <p:nvPr/>
        </p:nvSpPr>
        <p:spPr>
          <a:xfrm>
            <a:off x="8504204" y="944037"/>
            <a:ext cx="5433848" cy="338554"/>
          </a:xfrm>
          <a:prstGeom prst="rect">
            <a:avLst/>
          </a:prstGeom>
          <a:noFill/>
        </p:spPr>
        <p:txBody>
          <a:bodyPr wrap="square">
            <a:spAutoFit/>
          </a:bodyPr>
          <a:lstStyle/>
          <a:p>
            <a:pPr marL="0" defTabSz="914400"/>
            <a:r>
              <a:rPr lang="en-US" sz="1600" dirty="0">
                <a:solidFill>
                  <a:srgbClr val="E2E6E9"/>
                </a:solidFill>
              </a:rPr>
              <a:t>Real-time monitoring and expected outcomes</a:t>
            </a:r>
            <a:endParaRPr lang="en-US" sz="2400" dirty="0">
              <a:solidFill>
                <a:srgbClr val="E2E6E9"/>
              </a:solidFill>
            </a:endParaRPr>
          </a:p>
        </p:txBody>
      </p:sp>
      <p:pic>
        <p:nvPicPr>
          <p:cNvPr id="7" name="Picture 6">
            <a:extLst>
              <a:ext uri="{FF2B5EF4-FFF2-40B4-BE49-F238E27FC236}">
                <a16:creationId xmlns:a16="http://schemas.microsoft.com/office/drawing/2014/main" id="{AB63449D-BF8D-3F13-6100-E2ED9EB602E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7710" y="1442284"/>
            <a:ext cx="5785616" cy="2997107"/>
          </a:xfrm>
          <a:prstGeom prst="rect">
            <a:avLst/>
          </a:prstGeom>
          <a:noFill/>
          <a:ln>
            <a:noFill/>
          </a:ln>
        </p:spPr>
      </p:pic>
      <p:pic>
        <p:nvPicPr>
          <p:cNvPr id="8" name="Picture 7">
            <a:extLst>
              <a:ext uri="{FF2B5EF4-FFF2-40B4-BE49-F238E27FC236}">
                <a16:creationId xmlns:a16="http://schemas.microsoft.com/office/drawing/2014/main" id="{61F0600F-0C26-4A2C-7A1A-5717CFCECE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7710" y="4937638"/>
            <a:ext cx="5785616" cy="2819311"/>
          </a:xfrm>
          <a:prstGeom prst="rect">
            <a:avLst/>
          </a:prstGeom>
          <a:noFill/>
          <a:ln>
            <a:noFill/>
          </a:ln>
        </p:spPr>
      </p:pic>
      <p:pic>
        <p:nvPicPr>
          <p:cNvPr id="9" name="Picture 8">
            <a:extLst>
              <a:ext uri="{FF2B5EF4-FFF2-40B4-BE49-F238E27FC236}">
                <a16:creationId xmlns:a16="http://schemas.microsoft.com/office/drawing/2014/main" id="{176D50F5-0A78-BFBD-AE7C-3D4AA30FCC5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2424" y="4900065"/>
            <a:ext cx="5872499" cy="2856883"/>
          </a:xfrm>
          <a:prstGeom prst="rect">
            <a:avLst/>
          </a:prstGeom>
          <a:noFill/>
          <a:ln>
            <a:noFill/>
          </a:ln>
        </p:spPr>
      </p:pic>
      <p:sp>
        <p:nvSpPr>
          <p:cNvPr id="2" name="Text 0">
            <a:extLst>
              <a:ext uri="{FF2B5EF4-FFF2-40B4-BE49-F238E27FC236}">
                <a16:creationId xmlns:a16="http://schemas.microsoft.com/office/drawing/2014/main" id="{F745C894-02C3-9607-535F-3E47ADC02389}"/>
              </a:ext>
            </a:extLst>
          </p:cNvPr>
          <p:cNvSpPr/>
          <p:nvPr/>
        </p:nvSpPr>
        <p:spPr>
          <a:xfrm>
            <a:off x="3698049" y="13057"/>
            <a:ext cx="6170771" cy="771287"/>
          </a:xfrm>
          <a:prstGeom prst="rect">
            <a:avLst/>
          </a:prstGeom>
          <a:noFill/>
          <a:ln/>
        </p:spPr>
        <p:txBody>
          <a:bodyPr wrap="none" lIns="0" tIns="0" rIns="0" bIns="0" rtlCol="0" anchor="t"/>
          <a:lstStyle/>
          <a:p>
            <a:pPr algn="ctr">
              <a:lnSpc>
                <a:spcPts val="6050"/>
              </a:lnSpc>
            </a:pPr>
            <a:r>
              <a:rPr lang="en-US" sz="3600" dirty="0">
                <a:solidFill>
                  <a:srgbClr val="F5F0F0"/>
                </a:solidFill>
              </a:rPr>
              <a:t>Findings for Objective 3</a:t>
            </a:r>
          </a:p>
          <a:p>
            <a:pPr algn="ctr">
              <a:lnSpc>
                <a:spcPts val="6050"/>
              </a:lnSpc>
            </a:pPr>
            <a:endParaRPr lang="en-US" sz="3600" dirty="0">
              <a:solidFill>
                <a:srgbClr val="F5F0F0"/>
              </a:solidFill>
            </a:endParaRPr>
          </a:p>
        </p:txBody>
      </p:sp>
      <p:pic>
        <p:nvPicPr>
          <p:cNvPr id="5" name="Picture 4">
            <a:extLst>
              <a:ext uri="{FF2B5EF4-FFF2-40B4-BE49-F238E27FC236}">
                <a16:creationId xmlns:a16="http://schemas.microsoft.com/office/drawing/2014/main" id="{7D2466F3-FA45-4991-3CC6-9EDEAEF8081C}"/>
              </a:ext>
            </a:extLst>
          </p:cNvPr>
          <p:cNvPicPr>
            <a:picLocks noChangeAspect="1"/>
          </p:cNvPicPr>
          <p:nvPr/>
        </p:nvPicPr>
        <p:blipFill>
          <a:blip r:embed="rId6"/>
          <a:stretch>
            <a:fillRect/>
          </a:stretch>
        </p:blipFill>
        <p:spPr>
          <a:xfrm>
            <a:off x="12654311" y="7756950"/>
            <a:ext cx="1898030" cy="371911"/>
          </a:xfrm>
          <a:prstGeom prst="rect">
            <a:avLst/>
          </a:prstGeom>
        </p:spPr>
      </p:pic>
      <p:pic>
        <p:nvPicPr>
          <p:cNvPr id="10" name="Picture 9">
            <a:extLst>
              <a:ext uri="{FF2B5EF4-FFF2-40B4-BE49-F238E27FC236}">
                <a16:creationId xmlns:a16="http://schemas.microsoft.com/office/drawing/2014/main" id="{31A3FC6D-E108-91F3-C097-EC8429401F4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2425" y="1442618"/>
            <a:ext cx="5941389" cy="3095137"/>
          </a:xfrm>
          <a:prstGeom prst="rect">
            <a:avLst/>
          </a:prstGeom>
          <a:noFill/>
          <a:ln>
            <a:noFill/>
          </a:ln>
        </p:spPr>
      </p:pic>
    </p:spTree>
    <p:extLst>
      <p:ext uri="{BB962C8B-B14F-4D97-AF65-F5344CB8AC3E}">
        <p14:creationId xmlns:p14="http://schemas.microsoft.com/office/powerpoint/2010/main" val="372605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D2E6FF66-2947-1BE3-789B-32185ED52CDA}"/>
              </a:ext>
            </a:extLst>
          </p:cNvPr>
          <p:cNvSpPr/>
          <p:nvPr/>
        </p:nvSpPr>
        <p:spPr>
          <a:xfrm>
            <a:off x="4225159" y="-85233"/>
            <a:ext cx="6138041" cy="771287"/>
          </a:xfrm>
          <a:prstGeom prst="rect">
            <a:avLst/>
          </a:prstGeom>
          <a:noFill/>
          <a:ln/>
        </p:spPr>
        <p:txBody>
          <a:bodyPr wrap="none" lIns="0" tIns="0" rIns="0" bIns="0" rtlCol="0" anchor="t"/>
          <a:lstStyle/>
          <a:p>
            <a:pPr algn="ctr">
              <a:lnSpc>
                <a:spcPts val="6050"/>
              </a:lnSpc>
            </a:pPr>
            <a:r>
              <a:rPr lang="en-US" sz="2000" dirty="0"/>
              <a:t>Findings for Objective 3</a:t>
            </a:r>
          </a:p>
          <a:p>
            <a:pPr algn="ctr">
              <a:lnSpc>
                <a:spcPts val="6050"/>
              </a:lnSpc>
            </a:pPr>
            <a:endParaRPr lang="en-US" sz="2000" dirty="0"/>
          </a:p>
        </p:txBody>
      </p:sp>
      <p:pic>
        <p:nvPicPr>
          <p:cNvPr id="6" name="Picture 5">
            <a:extLst>
              <a:ext uri="{FF2B5EF4-FFF2-40B4-BE49-F238E27FC236}">
                <a16:creationId xmlns:a16="http://schemas.microsoft.com/office/drawing/2014/main" id="{043EAAC7-B997-6380-2530-43F7DC1E6081}"/>
              </a:ext>
            </a:extLst>
          </p:cNvPr>
          <p:cNvPicPr>
            <a:picLocks noChangeAspect="1"/>
          </p:cNvPicPr>
          <p:nvPr/>
        </p:nvPicPr>
        <p:blipFill>
          <a:blip r:embed="rId3"/>
          <a:stretch>
            <a:fillRect/>
          </a:stretch>
        </p:blipFill>
        <p:spPr>
          <a:xfrm>
            <a:off x="285758" y="620054"/>
            <a:ext cx="13450562" cy="7609546"/>
          </a:xfrm>
          <a:prstGeom prst="rect">
            <a:avLst/>
          </a:prstGeom>
        </p:spPr>
      </p:pic>
      <p:pic>
        <p:nvPicPr>
          <p:cNvPr id="12" name="Picture 11">
            <a:extLst>
              <a:ext uri="{FF2B5EF4-FFF2-40B4-BE49-F238E27FC236}">
                <a16:creationId xmlns:a16="http://schemas.microsoft.com/office/drawing/2014/main" id="{8FB2B90F-8A43-143D-5CBE-5A2FDF8A7443}"/>
              </a:ext>
            </a:extLst>
          </p:cNvPr>
          <p:cNvPicPr>
            <a:picLocks noChangeAspect="1"/>
          </p:cNvPicPr>
          <p:nvPr/>
        </p:nvPicPr>
        <p:blipFill>
          <a:blip r:embed="rId4"/>
          <a:stretch>
            <a:fillRect/>
          </a:stretch>
        </p:blipFill>
        <p:spPr>
          <a:xfrm>
            <a:off x="3242930" y="1031358"/>
            <a:ext cx="2339164" cy="1906674"/>
          </a:xfrm>
          <a:prstGeom prst="rect">
            <a:avLst/>
          </a:prstGeom>
        </p:spPr>
      </p:pic>
      <p:pic>
        <p:nvPicPr>
          <p:cNvPr id="15" name="Picture 14">
            <a:extLst>
              <a:ext uri="{FF2B5EF4-FFF2-40B4-BE49-F238E27FC236}">
                <a16:creationId xmlns:a16="http://schemas.microsoft.com/office/drawing/2014/main" id="{B5CB345D-DE77-77F8-FD97-B4AEC5051C64}"/>
              </a:ext>
            </a:extLst>
          </p:cNvPr>
          <p:cNvPicPr>
            <a:picLocks noChangeAspect="1"/>
          </p:cNvPicPr>
          <p:nvPr/>
        </p:nvPicPr>
        <p:blipFill>
          <a:blip r:embed="rId5"/>
          <a:stretch>
            <a:fillRect/>
          </a:stretch>
        </p:blipFill>
        <p:spPr>
          <a:xfrm>
            <a:off x="435579" y="3243022"/>
            <a:ext cx="3572896" cy="800593"/>
          </a:xfrm>
          <a:prstGeom prst="rect">
            <a:avLst/>
          </a:prstGeom>
        </p:spPr>
      </p:pic>
    </p:spTree>
    <p:extLst>
      <p:ext uri="{BB962C8B-B14F-4D97-AF65-F5344CB8AC3E}">
        <p14:creationId xmlns:p14="http://schemas.microsoft.com/office/powerpoint/2010/main" val="289082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414D-87E3-EC12-779E-F19077EC6ED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D890314-8027-B0CC-D029-668CF97D6D6A}"/>
              </a:ext>
            </a:extLst>
          </p:cNvPr>
          <p:cNvSpPr/>
          <p:nvPr/>
        </p:nvSpPr>
        <p:spPr>
          <a:xfrm>
            <a:off x="956310" y="795576"/>
            <a:ext cx="6170771" cy="771287"/>
          </a:xfrm>
          <a:prstGeom prst="rect">
            <a:avLst/>
          </a:prstGeom>
          <a:noFill/>
          <a:ln/>
        </p:spPr>
        <p:txBody>
          <a:bodyPr wrap="none" lIns="0" tIns="0" rIns="0" bIns="0" rtlCol="0" anchor="t"/>
          <a:lstStyle/>
          <a:p>
            <a:pPr marL="0" indent="0">
              <a:lnSpc>
                <a:spcPts val="6050"/>
              </a:lnSpc>
              <a:buNone/>
            </a:pPr>
            <a:endParaRPr lang="en-US" sz="4850" dirty="0"/>
          </a:p>
        </p:txBody>
      </p:sp>
      <p:pic>
        <p:nvPicPr>
          <p:cNvPr id="16" name="Picture 15">
            <a:extLst>
              <a:ext uri="{FF2B5EF4-FFF2-40B4-BE49-F238E27FC236}">
                <a16:creationId xmlns:a16="http://schemas.microsoft.com/office/drawing/2014/main" id="{B06DF0A7-5003-B189-8970-3991B2E5C7FE}"/>
              </a:ext>
            </a:extLst>
          </p:cNvPr>
          <p:cNvPicPr>
            <a:picLocks noChangeAspect="1"/>
          </p:cNvPicPr>
          <p:nvPr/>
        </p:nvPicPr>
        <p:blipFill>
          <a:blip r:embed="rId3"/>
          <a:stretch>
            <a:fillRect/>
          </a:stretch>
        </p:blipFill>
        <p:spPr>
          <a:xfrm>
            <a:off x="12654311" y="7756950"/>
            <a:ext cx="1898030" cy="371911"/>
          </a:xfrm>
          <a:prstGeom prst="rect">
            <a:avLst/>
          </a:prstGeom>
        </p:spPr>
      </p:pic>
      <p:graphicFrame>
        <p:nvGraphicFramePr>
          <p:cNvPr id="13" name="Table 12">
            <a:extLst>
              <a:ext uri="{FF2B5EF4-FFF2-40B4-BE49-F238E27FC236}">
                <a16:creationId xmlns:a16="http://schemas.microsoft.com/office/drawing/2014/main" id="{44DE2814-62B3-2990-A574-34A51A4139B0}"/>
              </a:ext>
            </a:extLst>
          </p:cNvPr>
          <p:cNvGraphicFramePr>
            <a:graphicFrameLocks noGrp="1"/>
          </p:cNvGraphicFramePr>
          <p:nvPr>
            <p:extLst>
              <p:ext uri="{D42A27DB-BD31-4B8C-83A1-F6EECF244321}">
                <p14:modId xmlns:p14="http://schemas.microsoft.com/office/powerpoint/2010/main" val="3740480159"/>
              </p:ext>
            </p:extLst>
          </p:nvPr>
        </p:nvGraphicFramePr>
        <p:xfrm>
          <a:off x="616689" y="2732690"/>
          <a:ext cx="6510392" cy="5120640"/>
        </p:xfrm>
        <a:graphic>
          <a:graphicData uri="http://schemas.openxmlformats.org/drawingml/2006/table">
            <a:tbl>
              <a:tblPr firstRow="1" firstCol="1" bandRow="1">
                <a:tableStyleId>{5C22544A-7EE6-4342-B048-85BDC9FD1C3A}</a:tableStyleId>
              </a:tblPr>
              <a:tblGrid>
                <a:gridCol w="1563661">
                  <a:extLst>
                    <a:ext uri="{9D8B030D-6E8A-4147-A177-3AD203B41FA5}">
                      <a16:colId xmlns:a16="http://schemas.microsoft.com/office/drawing/2014/main" val="1544744595"/>
                    </a:ext>
                  </a:extLst>
                </a:gridCol>
                <a:gridCol w="4946731">
                  <a:extLst>
                    <a:ext uri="{9D8B030D-6E8A-4147-A177-3AD203B41FA5}">
                      <a16:colId xmlns:a16="http://schemas.microsoft.com/office/drawing/2014/main" val="479972532"/>
                    </a:ext>
                  </a:extLst>
                </a:gridCol>
              </a:tblGrid>
              <a:tr h="470133">
                <a:tc rowSpan="3">
                  <a:txBody>
                    <a:bodyPr/>
                    <a:lstStyle/>
                    <a:p>
                      <a:pPr algn="just">
                        <a:spcAft>
                          <a:spcPts val="600"/>
                        </a:spcAft>
                        <a:buNone/>
                      </a:pPr>
                      <a:r>
                        <a:rPr lang="en-US" sz="1800" kern="100" dirty="0">
                          <a:effectLst/>
                        </a:rPr>
                        <a:t>Challenges</a:t>
                      </a:r>
                      <a:endParaRPr lang="en-MY" sz="18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spcAft>
                          <a:spcPts val="600"/>
                        </a:spcAft>
                        <a:buNone/>
                      </a:pPr>
                      <a:r>
                        <a:rPr lang="en-US" sz="1600" b="0" kern="100" dirty="0">
                          <a:solidFill>
                            <a:schemeClr val="tx1"/>
                          </a:solidFill>
                          <a:effectLst/>
                        </a:rPr>
                        <a:t>User Diversity - Varying user preferences and behaviors make one-size-fits-all automation ineffective.</a:t>
                      </a:r>
                      <a:endParaRPr lang="en-MY" sz="1600" b="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529614818"/>
                  </a:ext>
                </a:extLst>
              </a:tr>
              <a:tr h="470133">
                <a:tc vMerge="1">
                  <a:txBody>
                    <a:bodyPr/>
                    <a:lstStyle/>
                    <a:p>
                      <a:endParaRPr lang="en-MY"/>
                    </a:p>
                  </a:txBody>
                  <a:tcPr/>
                </a:tc>
                <a:tc>
                  <a:txBody>
                    <a:bodyPr/>
                    <a:lstStyle/>
                    <a:p>
                      <a:pPr algn="l">
                        <a:spcAft>
                          <a:spcPts val="600"/>
                        </a:spcAft>
                        <a:buNone/>
                      </a:pPr>
                      <a:r>
                        <a:rPr lang="en-US" sz="1600" kern="100">
                          <a:effectLst/>
                        </a:rPr>
                        <a:t>Energy Efficiency - Fixed schedules may lead to energy wastage if they fail to adapt to dynamic conditions.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43671423"/>
                  </a:ext>
                </a:extLst>
              </a:tr>
              <a:tr h="470133">
                <a:tc vMerge="1">
                  <a:txBody>
                    <a:bodyPr/>
                    <a:lstStyle/>
                    <a:p>
                      <a:endParaRPr lang="en-MY"/>
                    </a:p>
                  </a:txBody>
                  <a:tcPr/>
                </a:tc>
                <a:tc>
                  <a:txBody>
                    <a:bodyPr/>
                    <a:lstStyle/>
                    <a:p>
                      <a:pPr algn="l">
                        <a:spcAft>
                          <a:spcPts val="600"/>
                        </a:spcAft>
                        <a:buNone/>
                      </a:pPr>
                      <a:r>
                        <a:rPr lang="en-US" sz="1600" kern="100">
                          <a:effectLst/>
                        </a:rPr>
                        <a:t>System Interoperability - Devices from different manufacturers often lack seamless integration, limiting automation potential.</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626812135"/>
                  </a:ext>
                </a:extLst>
              </a:tr>
              <a:tr h="470133">
                <a:tc rowSpan="3">
                  <a:txBody>
                    <a:bodyPr/>
                    <a:lstStyle/>
                    <a:p>
                      <a:pPr algn="just">
                        <a:spcAft>
                          <a:spcPts val="600"/>
                        </a:spcAft>
                        <a:buNone/>
                      </a:pPr>
                      <a:r>
                        <a:rPr lang="en-US" sz="1800" kern="100" dirty="0">
                          <a:effectLst/>
                        </a:rPr>
                        <a:t>Data Analysis Inputs</a:t>
                      </a:r>
                      <a:endParaRPr lang="en-MY" sz="18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spcAft>
                          <a:spcPts val="600"/>
                        </a:spcAft>
                        <a:buNone/>
                      </a:pPr>
                      <a:r>
                        <a:rPr lang="en-US" sz="1600" kern="100" dirty="0">
                          <a:effectLst/>
                        </a:rPr>
                        <a:t>Temporal Trends - Identifying peak energy usage hours to optimize scheduling.</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639260976"/>
                  </a:ext>
                </a:extLst>
              </a:tr>
              <a:tr h="470133">
                <a:tc vMerge="1">
                  <a:txBody>
                    <a:bodyPr/>
                    <a:lstStyle/>
                    <a:p>
                      <a:endParaRPr lang="en-MY"/>
                    </a:p>
                  </a:txBody>
                  <a:tcPr/>
                </a:tc>
                <a:tc>
                  <a:txBody>
                    <a:bodyPr/>
                    <a:lstStyle/>
                    <a:p>
                      <a:pPr algn="l">
                        <a:spcAft>
                          <a:spcPts val="600"/>
                        </a:spcAft>
                        <a:buNone/>
                      </a:pPr>
                      <a:r>
                        <a:rPr lang="en-US" sz="1600" kern="100" dirty="0">
                          <a:effectLst/>
                        </a:rPr>
                        <a:t>Behavioral Patterns - Analyzing appliance usage frequency to align with user habits.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8074634"/>
                  </a:ext>
                </a:extLst>
              </a:tr>
              <a:tr h="470133">
                <a:tc vMerge="1">
                  <a:txBody>
                    <a:bodyPr/>
                    <a:lstStyle/>
                    <a:p>
                      <a:endParaRPr lang="en-MY"/>
                    </a:p>
                  </a:txBody>
                  <a:tcPr/>
                </a:tc>
                <a:tc>
                  <a:txBody>
                    <a:bodyPr/>
                    <a:lstStyle/>
                    <a:p>
                      <a:pPr algn="l">
                        <a:spcAft>
                          <a:spcPts val="600"/>
                        </a:spcAft>
                        <a:buNone/>
                      </a:pPr>
                      <a:r>
                        <a:rPr lang="en-US" sz="1600" kern="100">
                          <a:effectLst/>
                        </a:rPr>
                        <a:t>Energy Consumption Metrics - Evaluating device-level consumption to develop optimization strategies.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19815142"/>
                  </a:ext>
                </a:extLst>
              </a:tr>
              <a:tr h="470133">
                <a:tc rowSpan="4">
                  <a:txBody>
                    <a:bodyPr/>
                    <a:lstStyle/>
                    <a:p>
                      <a:pPr algn="just">
                        <a:spcAft>
                          <a:spcPts val="600"/>
                        </a:spcAft>
                        <a:buNone/>
                      </a:pPr>
                      <a:r>
                        <a:rPr lang="en-US" sz="1800" kern="100" dirty="0">
                          <a:effectLst/>
                        </a:rPr>
                        <a:t>Methodology</a:t>
                      </a:r>
                      <a:endParaRPr lang="en-MY" sz="18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spcAft>
                          <a:spcPts val="600"/>
                        </a:spcAft>
                        <a:buNone/>
                      </a:pPr>
                      <a:r>
                        <a:rPr lang="en-US" sz="1600" kern="100">
                          <a:effectLst/>
                        </a:rPr>
                        <a:t>Data Analysis and Pattern Recognition - Leveraging insights from temporal and behavioral trends.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37739787"/>
                  </a:ext>
                </a:extLst>
              </a:tr>
              <a:tr h="470133">
                <a:tc vMerge="1">
                  <a:txBody>
                    <a:bodyPr/>
                    <a:lstStyle/>
                    <a:p>
                      <a:endParaRPr lang="en-MY"/>
                    </a:p>
                  </a:txBody>
                  <a:tcPr/>
                </a:tc>
                <a:tc>
                  <a:txBody>
                    <a:bodyPr/>
                    <a:lstStyle/>
                    <a:p>
                      <a:pPr algn="l">
                        <a:spcAft>
                          <a:spcPts val="600"/>
                        </a:spcAft>
                        <a:buNone/>
                      </a:pPr>
                      <a:r>
                        <a:rPr lang="en-US" sz="1600" kern="100" dirty="0">
                          <a:effectLst/>
                        </a:rPr>
                        <a:t>Rule-Based Modeling - Designing conditional logic-based rules for adaptive control.</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42921066"/>
                  </a:ext>
                </a:extLst>
              </a:tr>
              <a:tr h="470133">
                <a:tc vMerge="1">
                  <a:txBody>
                    <a:bodyPr/>
                    <a:lstStyle/>
                    <a:p>
                      <a:endParaRPr lang="en-MY"/>
                    </a:p>
                  </a:txBody>
                  <a:tcPr/>
                </a:tc>
                <a:tc>
                  <a:txBody>
                    <a:bodyPr/>
                    <a:lstStyle/>
                    <a:p>
                      <a:pPr algn="l">
                        <a:spcAft>
                          <a:spcPts val="600"/>
                        </a:spcAft>
                        <a:buNone/>
                      </a:pPr>
                      <a:r>
                        <a:rPr lang="en-US" sz="1600" kern="100">
                          <a:effectLst/>
                        </a:rPr>
                        <a:t>Machine Learning Integration - Using predictive models to enhance automation decisions.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110971813"/>
                  </a:ext>
                </a:extLst>
              </a:tr>
              <a:tr h="470133">
                <a:tc vMerge="1">
                  <a:txBody>
                    <a:bodyPr/>
                    <a:lstStyle/>
                    <a:p>
                      <a:endParaRPr lang="en-MY"/>
                    </a:p>
                  </a:txBody>
                  <a:tcPr/>
                </a:tc>
                <a:tc>
                  <a:txBody>
                    <a:bodyPr/>
                    <a:lstStyle/>
                    <a:p>
                      <a:pPr algn="l">
                        <a:spcAft>
                          <a:spcPts val="600"/>
                        </a:spcAft>
                        <a:buNone/>
                      </a:pPr>
                      <a:r>
                        <a:rPr lang="en-US" sz="1600" kern="100" dirty="0">
                          <a:effectLst/>
                        </a:rPr>
                        <a:t>Simulation and Validation - Testing automation rules in simulated environments to assess effectiveness.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89418211"/>
                  </a:ext>
                </a:extLst>
              </a:tr>
            </a:tbl>
          </a:graphicData>
        </a:graphic>
      </p:graphicFrame>
      <p:graphicFrame>
        <p:nvGraphicFramePr>
          <p:cNvPr id="15" name="Table 14">
            <a:extLst>
              <a:ext uri="{FF2B5EF4-FFF2-40B4-BE49-F238E27FC236}">
                <a16:creationId xmlns:a16="http://schemas.microsoft.com/office/drawing/2014/main" id="{2072C58C-C611-7B82-7282-51B77F515D9B}"/>
              </a:ext>
            </a:extLst>
          </p:cNvPr>
          <p:cNvGraphicFramePr>
            <a:graphicFrameLocks noGrp="1"/>
          </p:cNvGraphicFramePr>
          <p:nvPr>
            <p:extLst>
              <p:ext uri="{D42A27DB-BD31-4B8C-83A1-F6EECF244321}">
                <p14:modId xmlns:p14="http://schemas.microsoft.com/office/powerpoint/2010/main" val="2585511987"/>
              </p:ext>
            </p:extLst>
          </p:nvPr>
        </p:nvGraphicFramePr>
        <p:xfrm>
          <a:off x="7462315" y="2772632"/>
          <a:ext cx="6669866" cy="5057996"/>
        </p:xfrm>
        <a:graphic>
          <a:graphicData uri="http://schemas.openxmlformats.org/drawingml/2006/table">
            <a:tbl>
              <a:tblPr firstRow="1" firstCol="1" bandRow="1">
                <a:tableStyleId>{5C22544A-7EE6-4342-B048-85BDC9FD1C3A}</a:tableStyleId>
              </a:tblPr>
              <a:tblGrid>
                <a:gridCol w="474900">
                  <a:extLst>
                    <a:ext uri="{9D8B030D-6E8A-4147-A177-3AD203B41FA5}">
                      <a16:colId xmlns:a16="http://schemas.microsoft.com/office/drawing/2014/main" val="2194052645"/>
                    </a:ext>
                  </a:extLst>
                </a:gridCol>
                <a:gridCol w="943720">
                  <a:extLst>
                    <a:ext uri="{9D8B030D-6E8A-4147-A177-3AD203B41FA5}">
                      <a16:colId xmlns:a16="http://schemas.microsoft.com/office/drawing/2014/main" val="3303226449"/>
                    </a:ext>
                  </a:extLst>
                </a:gridCol>
                <a:gridCol w="1983940">
                  <a:extLst>
                    <a:ext uri="{9D8B030D-6E8A-4147-A177-3AD203B41FA5}">
                      <a16:colId xmlns:a16="http://schemas.microsoft.com/office/drawing/2014/main" val="1008158668"/>
                    </a:ext>
                  </a:extLst>
                </a:gridCol>
                <a:gridCol w="1770424">
                  <a:extLst>
                    <a:ext uri="{9D8B030D-6E8A-4147-A177-3AD203B41FA5}">
                      <a16:colId xmlns:a16="http://schemas.microsoft.com/office/drawing/2014/main" val="3072578384"/>
                    </a:ext>
                  </a:extLst>
                </a:gridCol>
                <a:gridCol w="1496882">
                  <a:extLst>
                    <a:ext uri="{9D8B030D-6E8A-4147-A177-3AD203B41FA5}">
                      <a16:colId xmlns:a16="http://schemas.microsoft.com/office/drawing/2014/main" val="1787492858"/>
                    </a:ext>
                  </a:extLst>
                </a:gridCol>
              </a:tblGrid>
              <a:tr h="300085">
                <a:tc>
                  <a:txBody>
                    <a:bodyPr/>
                    <a:lstStyle/>
                    <a:p>
                      <a:pPr algn="just">
                        <a:buNone/>
                      </a:pPr>
                      <a:r>
                        <a:rPr lang="en-US" sz="800" kern="100">
                          <a:effectLst/>
                        </a:rPr>
                        <a:t>No</a:t>
                      </a:r>
                      <a:endParaRPr lang="en-MY"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just">
                        <a:buNone/>
                      </a:pPr>
                      <a:r>
                        <a:rPr lang="en-US" sz="1600" kern="100" dirty="0">
                          <a:effectLst/>
                        </a:rPr>
                        <a:t>Rule</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buNone/>
                      </a:pPr>
                      <a:r>
                        <a:rPr lang="en-US" sz="1600" kern="100" dirty="0">
                          <a:effectLst/>
                        </a:rPr>
                        <a:t>Condition</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buNone/>
                      </a:pPr>
                      <a:r>
                        <a:rPr lang="en-US" sz="1600" kern="100" dirty="0">
                          <a:effectLst/>
                        </a:rPr>
                        <a:t>Action</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just">
                        <a:buNone/>
                      </a:pPr>
                      <a:r>
                        <a:rPr lang="en-US" sz="1600" kern="100" dirty="0">
                          <a:effectLst/>
                        </a:rPr>
                        <a:t>Outcome</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86812494"/>
                  </a:ext>
                </a:extLst>
              </a:tr>
              <a:tr h="1100311">
                <a:tc>
                  <a:txBody>
                    <a:bodyPr/>
                    <a:lstStyle/>
                    <a:p>
                      <a:pPr algn="just">
                        <a:buNone/>
                      </a:pPr>
                      <a:r>
                        <a:rPr lang="en-US" sz="1600" kern="100" dirty="0">
                          <a:effectLst/>
                        </a:rPr>
                        <a:t>1</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l">
                        <a:buNone/>
                      </a:pPr>
                      <a:r>
                        <a:rPr lang="en-US" sz="1600" kern="100" dirty="0">
                          <a:effectLst/>
                        </a:rPr>
                        <a:t>Energy Optimization Rule</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If the total energy consumption exceeds 10 kWh during peak hours.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a:effectLst/>
                        </a:rPr>
                        <a:t>Reduce power to non-essential devices and prioritize essential appliances.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a:effectLst/>
                        </a:rPr>
                        <a:t>Reduces peak load while maintaining essential operations.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59158186"/>
                  </a:ext>
                </a:extLst>
              </a:tr>
              <a:tr h="1100311">
                <a:tc>
                  <a:txBody>
                    <a:bodyPr/>
                    <a:lstStyle/>
                    <a:p>
                      <a:pPr algn="just">
                        <a:buNone/>
                      </a:pPr>
                      <a:r>
                        <a:rPr lang="en-US" sz="1600" kern="100">
                          <a:effectLst/>
                        </a:rPr>
                        <a:t>2</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l">
                        <a:buNone/>
                      </a:pPr>
                      <a:r>
                        <a:rPr lang="en-US" sz="1600" kern="100" dirty="0">
                          <a:effectLst/>
                        </a:rPr>
                        <a:t>User-Centric Scheduling Rule</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Based on user-specific behavioral patterns (e.g., frequent evening oven use).</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a:effectLst/>
                        </a:rPr>
                        <a:t>Pre-schedule device operation during off-peak hours to match user habits.</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Enhances user convenience while reducing costs.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69367038"/>
                  </a:ext>
                </a:extLst>
              </a:tr>
              <a:tr h="1100311">
                <a:tc>
                  <a:txBody>
                    <a:bodyPr/>
                    <a:lstStyle/>
                    <a:p>
                      <a:pPr algn="just">
                        <a:buNone/>
                      </a:pPr>
                      <a:r>
                        <a:rPr lang="en-US" sz="1600" kern="100">
                          <a:effectLst/>
                        </a:rPr>
                        <a:t>3</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l">
                        <a:buNone/>
                      </a:pPr>
                      <a:r>
                        <a:rPr lang="en-US" sz="1600" kern="100">
                          <a:effectLst/>
                        </a:rPr>
                        <a:t>Predictive Maintenance Rule</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If appliance energy usage deviates significantly from historical norms.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Trigger maintenance alerts to preempt potential failures.</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a:effectLst/>
                        </a:rPr>
                        <a:t>Prolongs device lifespan and prevents energy wastage.</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81293271"/>
                  </a:ext>
                </a:extLst>
              </a:tr>
              <a:tr h="1100311">
                <a:tc>
                  <a:txBody>
                    <a:bodyPr/>
                    <a:lstStyle/>
                    <a:p>
                      <a:pPr algn="just">
                        <a:buNone/>
                      </a:pPr>
                      <a:r>
                        <a:rPr lang="en-US" sz="1600" kern="100">
                          <a:effectLst/>
                        </a:rPr>
                        <a:t>4</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l">
                        <a:buNone/>
                      </a:pPr>
                      <a:r>
                        <a:rPr lang="en-US" sz="1600" kern="100">
                          <a:effectLst/>
                        </a:rPr>
                        <a:t>Offloading Rule</a:t>
                      </a:r>
                      <a:endParaRPr lang="en-MY"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When local processing bandwidth is constrained.</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Offload tasks to remote servers, ensuring uninterrupted operation.</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l">
                        <a:buNone/>
                      </a:pPr>
                      <a:r>
                        <a:rPr lang="en-US" sz="1600" kern="100" dirty="0">
                          <a:effectLst/>
                        </a:rPr>
                        <a:t>Improves system efficiency under high demand.</a:t>
                      </a:r>
                      <a:endParaRPr lang="en-MY"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139094373"/>
                  </a:ext>
                </a:extLst>
              </a:tr>
            </a:tbl>
          </a:graphicData>
        </a:graphic>
      </p:graphicFrame>
      <p:sp>
        <p:nvSpPr>
          <p:cNvPr id="2" name="Text 0">
            <a:extLst>
              <a:ext uri="{FF2B5EF4-FFF2-40B4-BE49-F238E27FC236}">
                <a16:creationId xmlns:a16="http://schemas.microsoft.com/office/drawing/2014/main" id="{EB1A001E-24C0-592D-C06F-3EEA90719B86}"/>
              </a:ext>
            </a:extLst>
          </p:cNvPr>
          <p:cNvSpPr/>
          <p:nvPr/>
        </p:nvSpPr>
        <p:spPr>
          <a:xfrm>
            <a:off x="4041694" y="703062"/>
            <a:ext cx="6170771" cy="771287"/>
          </a:xfrm>
          <a:prstGeom prst="rect">
            <a:avLst/>
          </a:prstGeom>
          <a:noFill/>
          <a:ln/>
        </p:spPr>
        <p:txBody>
          <a:bodyPr wrap="none" lIns="0" tIns="0" rIns="0" bIns="0" rtlCol="0" anchor="t"/>
          <a:lstStyle/>
          <a:p>
            <a:pPr algn="ctr">
              <a:lnSpc>
                <a:spcPts val="6050"/>
              </a:lnSpc>
            </a:pPr>
            <a:r>
              <a:rPr lang="en-US" sz="3600" dirty="0">
                <a:solidFill>
                  <a:srgbClr val="F5F0F0"/>
                </a:solidFill>
              </a:rPr>
              <a:t>Findings for Objective 3</a:t>
            </a:r>
          </a:p>
          <a:p>
            <a:pPr marL="0" indent="0" algn="ctr">
              <a:lnSpc>
                <a:spcPts val="6050"/>
              </a:lnSpc>
              <a:buNone/>
            </a:pPr>
            <a:r>
              <a:rPr lang="en-MY" sz="3600" dirty="0">
                <a:solidFill>
                  <a:srgbClr val="F5F0F0"/>
                </a:solidFill>
              </a:rPr>
              <a:t>Developing Automation Rules</a:t>
            </a:r>
            <a:endParaRPr lang="en-US" sz="3600" dirty="0"/>
          </a:p>
          <a:p>
            <a:pPr algn="ctr">
              <a:lnSpc>
                <a:spcPts val="6050"/>
              </a:lnSpc>
            </a:pPr>
            <a:endParaRPr lang="en-US" sz="3600" dirty="0">
              <a:solidFill>
                <a:srgbClr val="F5F0F0"/>
              </a:solidFill>
            </a:endParaRPr>
          </a:p>
        </p:txBody>
      </p:sp>
    </p:spTree>
    <p:extLst>
      <p:ext uri="{BB962C8B-B14F-4D97-AF65-F5344CB8AC3E}">
        <p14:creationId xmlns:p14="http://schemas.microsoft.com/office/powerpoint/2010/main" val="105117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630185C9-C976-8D62-12F8-7C422F1AE6AA}"/>
              </a:ext>
            </a:extLst>
          </p:cNvPr>
          <p:cNvSpPr/>
          <p:nvPr/>
        </p:nvSpPr>
        <p:spPr>
          <a:xfrm>
            <a:off x="6110514" y="553367"/>
            <a:ext cx="6543798" cy="1137047"/>
          </a:xfrm>
          <a:prstGeom prst="rect">
            <a:avLst/>
          </a:prstGeom>
          <a:noFill/>
          <a:ln/>
        </p:spPr>
        <p:txBody>
          <a:bodyPr wrap="square" lIns="0" tIns="0" rIns="0" bIns="0" rtlCol="0" anchor="t"/>
          <a:lstStyle/>
          <a:p>
            <a:pPr marL="0" indent="0">
              <a:lnSpc>
                <a:spcPts val="4450"/>
              </a:lnSpc>
              <a:buNone/>
            </a:pPr>
            <a:r>
              <a:rPr lang="en-US" sz="3550" dirty="0">
                <a:solidFill>
                  <a:srgbClr val="F5F0F0"/>
                </a:solidFill>
              </a:rPr>
              <a:t>Conclusion</a:t>
            </a:r>
          </a:p>
        </p:txBody>
      </p:sp>
      <p:pic>
        <p:nvPicPr>
          <p:cNvPr id="2" name="Picture 1">
            <a:extLst>
              <a:ext uri="{FF2B5EF4-FFF2-40B4-BE49-F238E27FC236}">
                <a16:creationId xmlns:a16="http://schemas.microsoft.com/office/drawing/2014/main" id="{EBDED3D5-3382-0FDF-E070-2701E50F39B0}"/>
              </a:ext>
            </a:extLst>
          </p:cNvPr>
          <p:cNvPicPr>
            <a:picLocks noChangeAspect="1"/>
          </p:cNvPicPr>
          <p:nvPr/>
        </p:nvPicPr>
        <p:blipFill>
          <a:blip r:embed="rId3"/>
          <a:stretch>
            <a:fillRect/>
          </a:stretch>
        </p:blipFill>
        <p:spPr>
          <a:xfrm>
            <a:off x="12654311" y="7756950"/>
            <a:ext cx="1898030" cy="371911"/>
          </a:xfrm>
          <a:prstGeom prst="rect">
            <a:avLst/>
          </a:prstGeom>
        </p:spPr>
      </p:pic>
      <p:sp>
        <p:nvSpPr>
          <p:cNvPr id="7" name="TextBox 6">
            <a:extLst>
              <a:ext uri="{FF2B5EF4-FFF2-40B4-BE49-F238E27FC236}">
                <a16:creationId xmlns:a16="http://schemas.microsoft.com/office/drawing/2014/main" id="{434BACFD-F727-9920-6978-44C4EAD6713B}"/>
              </a:ext>
            </a:extLst>
          </p:cNvPr>
          <p:cNvSpPr txBox="1"/>
          <p:nvPr/>
        </p:nvSpPr>
        <p:spPr>
          <a:xfrm>
            <a:off x="899885" y="1671774"/>
            <a:ext cx="13106401" cy="6001643"/>
          </a:xfrm>
          <a:prstGeom prst="rect">
            <a:avLst/>
          </a:prstGeom>
          <a:noFill/>
        </p:spPr>
        <p:txBody>
          <a:bodyPr wrap="square">
            <a:spAutoFit/>
          </a:bodyPr>
          <a:lstStyle/>
          <a:p>
            <a:pPr marL="342900" indent="-342900" algn="l">
              <a:buFontTx/>
              <a:buChar char="-"/>
            </a:pPr>
            <a:r>
              <a:rPr lang="en-US" sz="2400" b="1" i="0" dirty="0">
                <a:solidFill>
                  <a:schemeClr val="accent4">
                    <a:lumMod val="60000"/>
                    <a:lumOff val="40000"/>
                  </a:schemeClr>
                </a:solidFill>
                <a:effectLst/>
                <a:latin typeface="+mj-lt"/>
              </a:rPr>
              <a:t>Data Insights Enable Optimization: </a:t>
            </a:r>
            <a:r>
              <a:rPr lang="en-US" sz="2400" b="1" i="0" dirty="0">
                <a:solidFill>
                  <a:schemeClr val="bg1"/>
                </a:solidFill>
                <a:effectLst/>
                <a:latin typeface="+mj-lt"/>
              </a:rPr>
              <a:t>Successfully identified and analyzed key smart home data types and usage patterns, revealing opportunities for energy efficiency improvements.</a:t>
            </a:r>
          </a:p>
          <a:p>
            <a:pPr algn="l">
              <a:buFont typeface="Arial" panose="020B0604020202020204" pitchFamily="34" charset="0"/>
              <a:buChar char="•"/>
            </a:pPr>
            <a:endParaRPr lang="en-US" sz="2400" b="1" i="0" dirty="0">
              <a:solidFill>
                <a:schemeClr val="bg1"/>
              </a:solidFill>
              <a:effectLst/>
              <a:latin typeface="+mj-lt"/>
            </a:endParaRPr>
          </a:p>
          <a:p>
            <a:pPr marL="342900" indent="-342900" algn="l">
              <a:buFontTx/>
              <a:buChar char="-"/>
            </a:pPr>
            <a:r>
              <a:rPr lang="en-US" sz="2400" b="1" i="0" dirty="0">
                <a:solidFill>
                  <a:schemeClr val="accent4">
                    <a:lumMod val="60000"/>
                    <a:lumOff val="40000"/>
                  </a:schemeClr>
                </a:solidFill>
                <a:effectLst/>
                <a:latin typeface="+mj-lt"/>
              </a:rPr>
              <a:t>Intelligent Automation Strategies Developed: </a:t>
            </a:r>
            <a:r>
              <a:rPr lang="en-US" sz="2400" b="1" i="0" dirty="0">
                <a:solidFill>
                  <a:schemeClr val="bg1"/>
                </a:solidFill>
                <a:effectLst/>
                <a:latin typeface="+mj-lt"/>
              </a:rPr>
              <a:t>Designed and implemented rule-based and machine learning-driven automation strategies for energy optimization and predictive offloading.</a:t>
            </a:r>
          </a:p>
          <a:p>
            <a:pPr marL="342900" indent="-342900" algn="l">
              <a:buFontTx/>
              <a:buChar char="-"/>
            </a:pPr>
            <a:endParaRPr lang="en-US" sz="2400" b="1" i="0" dirty="0">
              <a:solidFill>
                <a:schemeClr val="bg1"/>
              </a:solidFill>
              <a:effectLst/>
              <a:latin typeface="+mj-lt"/>
            </a:endParaRPr>
          </a:p>
          <a:p>
            <a:pPr marL="342900" indent="-342900" algn="l">
              <a:buFontTx/>
              <a:buChar char="-"/>
            </a:pPr>
            <a:r>
              <a:rPr lang="en-US" sz="2400" b="1" i="0" dirty="0">
                <a:solidFill>
                  <a:schemeClr val="accent4">
                    <a:lumMod val="60000"/>
                    <a:lumOff val="40000"/>
                  </a:schemeClr>
                </a:solidFill>
                <a:effectLst/>
                <a:latin typeface="+mj-lt"/>
              </a:rPr>
              <a:t>Promising Model Performance: </a:t>
            </a:r>
            <a:r>
              <a:rPr lang="en-US" sz="2400" b="1" i="0" dirty="0">
                <a:solidFill>
                  <a:schemeClr val="bg1"/>
                </a:solidFill>
                <a:effectLst/>
                <a:latin typeface="+mj-lt"/>
              </a:rPr>
              <a:t>Achieved reasonable accuracy in predicting offloading decisions, demonstrating the potential of data-driven automation.</a:t>
            </a:r>
          </a:p>
          <a:p>
            <a:pPr marL="342900" indent="-342900" algn="l">
              <a:buFontTx/>
              <a:buChar char="-"/>
            </a:pPr>
            <a:endParaRPr lang="en-US" sz="2400" b="1" i="0" dirty="0">
              <a:solidFill>
                <a:schemeClr val="bg1"/>
              </a:solidFill>
              <a:effectLst/>
              <a:latin typeface="+mj-lt"/>
            </a:endParaRPr>
          </a:p>
          <a:p>
            <a:pPr marL="342900" indent="-342900" algn="l">
              <a:buFontTx/>
              <a:buChar char="-"/>
            </a:pPr>
            <a:r>
              <a:rPr lang="en-US" sz="2400" b="1" i="0" dirty="0">
                <a:solidFill>
                  <a:schemeClr val="accent4">
                    <a:lumMod val="60000"/>
                    <a:lumOff val="40000"/>
                  </a:schemeClr>
                </a:solidFill>
                <a:effectLst/>
                <a:latin typeface="+mj-lt"/>
              </a:rPr>
              <a:t>Foundation for Enhanced Smart Homes: </a:t>
            </a:r>
            <a:r>
              <a:rPr lang="en-US" sz="2400" b="1" i="0" dirty="0">
                <a:solidFill>
                  <a:schemeClr val="bg1"/>
                </a:solidFill>
                <a:effectLst/>
                <a:latin typeface="+mj-lt"/>
              </a:rPr>
              <a:t>The developed framework provides a strong basis for optimizing smart home functionality, leading to increased energy efficiency and user convenience.</a:t>
            </a:r>
          </a:p>
          <a:p>
            <a:pPr marL="342900" indent="-342900" algn="l">
              <a:buFontTx/>
              <a:buChar char="-"/>
            </a:pPr>
            <a:endParaRPr lang="en-US" sz="2400" b="1" i="0" dirty="0">
              <a:solidFill>
                <a:schemeClr val="bg1"/>
              </a:solidFill>
              <a:effectLst/>
              <a:latin typeface="+mj-lt"/>
            </a:endParaRPr>
          </a:p>
          <a:p>
            <a:pPr marL="342900" indent="-342900" algn="l">
              <a:buFontTx/>
              <a:buChar char="-"/>
            </a:pPr>
            <a:r>
              <a:rPr lang="en-US" sz="2400" b="1" i="0" dirty="0">
                <a:solidFill>
                  <a:schemeClr val="accent4">
                    <a:lumMod val="60000"/>
                    <a:lumOff val="40000"/>
                  </a:schemeClr>
                </a:solidFill>
                <a:effectLst/>
                <a:latin typeface="+mj-lt"/>
              </a:rPr>
              <a:t>Future Work: </a:t>
            </a:r>
            <a:r>
              <a:rPr lang="en-US" sz="2400" b="1" i="0" dirty="0">
                <a:solidFill>
                  <a:schemeClr val="bg1"/>
                </a:solidFill>
                <a:effectLst/>
                <a:latin typeface="+mj-lt"/>
              </a:rPr>
              <a:t>Further validation through broader simulations, exploration of advanced modeling techniques, and detailed impact assessment are planned to fully realize the potential of intelligent smart home automation.</a:t>
            </a:r>
          </a:p>
          <a:p>
            <a:pPr marL="342900" indent="-342900" algn="l">
              <a:buFontTx/>
              <a:buChar char="-"/>
            </a:pPr>
            <a:endParaRPr lang="en-US" sz="2400" b="1" i="0" dirty="0">
              <a:solidFill>
                <a:schemeClr val="bg1"/>
              </a:solidFill>
              <a:effectLst/>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1715</Words>
  <Application>Microsoft Office PowerPoint</Application>
  <PresentationFormat>Custom</PresentationFormat>
  <Paragraphs>139</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Arial</vt:lpstr>
      <vt:lpstr>Courier New</vt:lpstr>
      <vt:lpstr>Inter</vt:lpstr>
      <vt:lpstr>Times New Roman</vt:lpstr>
      <vt:lpstr>Roboto</vt:lpstr>
      <vt:lpstr>Symbol</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Asemi Asefeh</cp:lastModifiedBy>
  <cp:revision>85</cp:revision>
  <cp:lastPrinted>2025-05-18T07:22:39Z</cp:lastPrinted>
  <dcterms:created xsi:type="dcterms:W3CDTF">2025-01-06T08:47:19Z</dcterms:created>
  <dcterms:modified xsi:type="dcterms:W3CDTF">2025-05-18T09:17:56Z</dcterms:modified>
</cp:coreProperties>
</file>